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2"/>
  </p:notesMasterIdLst>
  <p:sldIdLst>
    <p:sldId id="295" r:id="rId4"/>
    <p:sldId id="263" r:id="rId5"/>
    <p:sldId id="257" r:id="rId6"/>
    <p:sldId id="259" r:id="rId7"/>
    <p:sldId id="264" r:id="rId8"/>
    <p:sldId id="260" r:id="rId9"/>
    <p:sldId id="261" r:id="rId10"/>
    <p:sldId id="262" r:id="rId11"/>
    <p:sldId id="265" r:id="rId12"/>
    <p:sldId id="266" r:id="rId13"/>
    <p:sldId id="284" r:id="rId14"/>
    <p:sldId id="267" r:id="rId15"/>
    <p:sldId id="271" r:id="rId16"/>
    <p:sldId id="268" r:id="rId17"/>
    <p:sldId id="270" r:id="rId18"/>
    <p:sldId id="269" r:id="rId19"/>
    <p:sldId id="286" r:id="rId20"/>
    <p:sldId id="287" r:id="rId21"/>
    <p:sldId id="288" r:id="rId22"/>
    <p:sldId id="289" r:id="rId23"/>
    <p:sldId id="276" r:id="rId24"/>
    <p:sldId id="277" r:id="rId25"/>
    <p:sldId id="290" r:id="rId26"/>
    <p:sldId id="291" r:id="rId27"/>
    <p:sldId id="294" r:id="rId28"/>
    <p:sldId id="292" r:id="rId29"/>
    <p:sldId id="275"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26E44-C3A7-42FE-AF8E-75BEC88CF646}" type="datetimeFigureOut">
              <a:rPr lang="en-US" smtClean="0"/>
              <a:t>19-May-23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3E925-F19B-44AE-9435-12EFDDD526C3}" type="slidenum">
              <a:rPr lang="en-US" smtClean="0"/>
              <a:t>‹#›</a:t>
            </a:fld>
            <a:endParaRPr lang="en-US"/>
          </a:p>
        </p:txBody>
      </p:sp>
    </p:spTree>
    <p:extLst>
      <p:ext uri="{BB962C8B-B14F-4D97-AF65-F5344CB8AC3E}">
        <p14:creationId xmlns:p14="http://schemas.microsoft.com/office/powerpoint/2010/main" val="10831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13921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rot="20632783">
            <a:off x="4482737" y="4581888"/>
            <a:ext cx="4243251" cy="52568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21020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177348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06AD-C8D6-7C39-DA06-653348111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36C09C-9D48-9047-51A6-137D5DD0C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FCAA8-244E-260A-75FA-2F7648D616F0}"/>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05080BDB-6082-DF36-7ABA-A4259B555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D09AB-DEB3-23B2-1FCA-215189D48A14}"/>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314470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EF8D-1F72-F0DF-E58C-E971F4C1E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EA7C1-79C5-4C8F-78D3-066A258C58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17BA0-F452-35B0-F24D-FA1DFF66B67E}"/>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638D809C-A5FE-8552-0E91-61531CA65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F9716-9B40-FBB3-9243-3CB054E59CCA}"/>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381632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4981-9E92-E824-9885-C21675EBA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63A816-C1B8-EEC4-B737-EDBCEF306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F5ADF-B314-B525-81DB-4F246BEE8BB0}"/>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DAAEE5D9-9E77-FA94-109F-BF0C30E02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26112-01BD-F23C-BC34-E8FD329EBF5B}"/>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62776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325E-0565-0B6E-E9E0-F0977A3C8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4ECFE-6C05-6DA6-083A-695A167CB1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C8CE8-85C1-1D18-13A6-1273D5BA52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34802-77E6-51C7-2937-A0EB0E3D0FAA}"/>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6" name="Footer Placeholder 5">
            <a:extLst>
              <a:ext uri="{FF2B5EF4-FFF2-40B4-BE49-F238E27FC236}">
                <a16:creationId xmlns:a16="http://schemas.microsoft.com/office/drawing/2014/main" id="{981A0BED-0808-804E-8788-C688052F2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87197-715D-F604-6542-9C3C0BE9186C}"/>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395932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F26B-4D02-30B6-E563-9405C65CA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A8A6C-7F2C-BA2D-17B5-E61793466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37981-484C-C749-21FE-A3EB151112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CA731-0A2C-D01A-AC04-EA8A2A8E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60FF9-09A8-E94B-A49F-5C81EA30C7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4130F-BEE9-B50A-D8B3-987E8BA15A42}"/>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8" name="Footer Placeholder 7">
            <a:extLst>
              <a:ext uri="{FF2B5EF4-FFF2-40B4-BE49-F238E27FC236}">
                <a16:creationId xmlns:a16="http://schemas.microsoft.com/office/drawing/2014/main" id="{494A07F5-7C29-0397-D932-9051195AA9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F97AF9-EDDF-2705-D7D5-94891205C791}"/>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182378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5A3F-7138-3E61-6D10-05EBF3F38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1F073-B91D-DA71-B469-1E14F68A3DE6}"/>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4" name="Footer Placeholder 3">
            <a:extLst>
              <a:ext uri="{FF2B5EF4-FFF2-40B4-BE49-F238E27FC236}">
                <a16:creationId xmlns:a16="http://schemas.microsoft.com/office/drawing/2014/main" id="{5AC71D60-8D06-F8EB-A88C-CDCBC7E6C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419D7-ED36-068F-6270-4E305E07E5ED}"/>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366572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C8616A-EA0C-D231-0C26-2E0D6CD034DC}"/>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3" name="Footer Placeholder 2">
            <a:extLst>
              <a:ext uri="{FF2B5EF4-FFF2-40B4-BE49-F238E27FC236}">
                <a16:creationId xmlns:a16="http://schemas.microsoft.com/office/drawing/2014/main" id="{4985779C-C80C-AAE0-E828-4AC4C5758D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FC646D-B416-3336-EA1E-38D1C719F5AE}"/>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1488045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57A4-9671-707F-B68F-EE09CF2F2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48290C-2E01-429C-D49A-4709AA0F7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B0D074-5DF6-B412-4462-A59745FB2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3EA28-54B4-909C-040F-AD6F335D96F8}"/>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6" name="Footer Placeholder 5">
            <a:extLst>
              <a:ext uri="{FF2B5EF4-FFF2-40B4-BE49-F238E27FC236}">
                <a16:creationId xmlns:a16="http://schemas.microsoft.com/office/drawing/2014/main" id="{987AA678-109E-5DDD-F7A8-47A656DFE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608E9-48F1-5745-9A57-E2E4FCD8C0CD}"/>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211336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rot="20632783">
            <a:off x="4482737" y="4581888"/>
            <a:ext cx="4243251" cy="52568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274157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8317-1C1B-066F-1227-7F7B781A8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BA0A5E-0C68-66BE-E4AC-3AD0AF65A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E34790-91B1-C673-27D4-808A5D298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C43D5-D913-71B8-AB32-A132BD521A0C}"/>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6" name="Footer Placeholder 5">
            <a:extLst>
              <a:ext uri="{FF2B5EF4-FFF2-40B4-BE49-F238E27FC236}">
                <a16:creationId xmlns:a16="http://schemas.microsoft.com/office/drawing/2014/main" id="{A5383313-3A88-1559-64AF-F86DD645A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16FF-0491-EDE5-F954-395AD1E011C4}"/>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118260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43CF-84F2-F602-878E-92F4689EE4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49A0C-07CE-06F3-DEBD-310ABA0AC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2B55A-53D3-A69B-B85D-D2B6A73F23DF}"/>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090DD26F-E030-4FFA-A119-08B9E5D4D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ABF-8C75-D3FD-35D7-3DEF5FCE870D}"/>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74524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A12B2-1219-10DB-0906-1D6F826B7F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9703D-A7DE-287F-153C-0588DEB0D8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89772-6765-40C6-7F48-E0BC7FB356A1}"/>
              </a:ext>
            </a:extLst>
          </p:cNvPr>
          <p:cNvSpPr>
            <a:spLocks noGrp="1"/>
          </p:cNvSpPr>
          <p:nvPr>
            <p:ph type="dt" sz="half" idx="10"/>
          </p:nvPr>
        </p:nvSpPr>
        <p:spPr/>
        <p:txBody>
          <a:body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6618FE79-8D73-05AE-0B8B-CA95AAAF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E5436-3D7D-E193-A5AB-BC9608B8CD04}"/>
              </a:ext>
            </a:extLst>
          </p:cNvPr>
          <p:cNvSpPr>
            <a:spLocks noGrp="1"/>
          </p:cNvSpPr>
          <p:nvPr>
            <p:ph type="sldNum" sz="quarter" idx="12"/>
          </p:nvPr>
        </p:nvSpPr>
        <p:spPr/>
        <p:txBody>
          <a:bodyPr/>
          <a:lstStyle/>
          <a:p>
            <a:fld id="{31722FAE-D1EC-406D-B125-5AD39FD34DC6}" type="slidenum">
              <a:rPr lang="en-US" smtClean="0"/>
              <a:t>‹#›</a:t>
            </a:fld>
            <a:endParaRPr lang="en-US"/>
          </a:p>
        </p:txBody>
      </p:sp>
    </p:spTree>
    <p:extLst>
      <p:ext uri="{BB962C8B-B14F-4D97-AF65-F5344CB8AC3E}">
        <p14:creationId xmlns:p14="http://schemas.microsoft.com/office/powerpoint/2010/main" val="155785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25A3-9A25-52FE-F4BE-6BA72F31C0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AF01F-3697-F978-154A-CEA002102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AA083-A4CF-A03A-6DED-48654CC3ED09}"/>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7AFBF15E-DD32-4CF4-7B9C-0501BE8E0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D2189-54E0-40F3-E3E9-0B41F0F7CFC0}"/>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2626120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EFD2-C0BB-5F07-2B27-5F41CB845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AF94E-C852-BA38-3424-96792E54F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AEA54-5CFE-E363-0A42-96F50E7DF02C}"/>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B7A80F49-D5B9-DB6D-8589-6E5291EE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C9AC5-E823-E87A-5890-D068252A7F57}"/>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927334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128A-773B-4148-F2CC-AD0F62892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53210-88D8-2498-6DEB-60CDD716C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1EA47-8A2A-36E5-8E77-08F528C23C3B}"/>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AE436F5F-E04D-CA99-0C9C-A09294535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CB62E-0CF8-92F5-167F-081A31094EB7}"/>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3605926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2AE8-25DA-D93E-D42A-C58B0AFE8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4EBF3-687C-0C3B-C679-DDA1EAC54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1E6AA-8D5D-D0B2-E83F-CFB92A90C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755846-6E2A-2324-8F5D-CDD09B076D29}"/>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6" name="Footer Placeholder 5">
            <a:extLst>
              <a:ext uri="{FF2B5EF4-FFF2-40B4-BE49-F238E27FC236}">
                <a16:creationId xmlns:a16="http://schemas.microsoft.com/office/drawing/2014/main" id="{7B8FA028-4D3A-2583-9968-DAE133A5D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374A4-3B9B-8BD1-4882-97375D005499}"/>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1580369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57C2-B737-46B1-6F78-A6CE5D150D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C0A196-C9C5-5DA5-A864-78902BC61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C65D1-AC27-773D-F06E-5B82C9E9B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1F2C1-256E-93D8-3743-79402FD16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AAECC-9CCE-A0F2-782B-AEFED55C13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DF17F-5EC2-162C-E50B-341BFC9ED381}"/>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8" name="Footer Placeholder 7">
            <a:extLst>
              <a:ext uri="{FF2B5EF4-FFF2-40B4-BE49-F238E27FC236}">
                <a16:creationId xmlns:a16="http://schemas.microsoft.com/office/drawing/2014/main" id="{8B8E2C4B-1E86-AA9E-252B-A4F1F6085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643EDE-BA0B-C31E-5376-C9438DFDFCF9}"/>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3804119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F466-E96C-FB61-E1E7-645286549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D97FA2-3494-3BCD-6E31-16C8B1084DB9}"/>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4" name="Footer Placeholder 3">
            <a:extLst>
              <a:ext uri="{FF2B5EF4-FFF2-40B4-BE49-F238E27FC236}">
                <a16:creationId xmlns:a16="http://schemas.microsoft.com/office/drawing/2014/main" id="{7CD96501-7994-7FE8-29D5-73D6231ED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B1A60-3CC8-CE5E-B93A-625F5915AA3F}"/>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143868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40741-1E0E-A8E4-81F2-E54AD47627D6}"/>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3" name="Footer Placeholder 2">
            <a:extLst>
              <a:ext uri="{FF2B5EF4-FFF2-40B4-BE49-F238E27FC236}">
                <a16:creationId xmlns:a16="http://schemas.microsoft.com/office/drawing/2014/main" id="{A78CD77E-82E0-4857-EBFA-2FD66ABB3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A3717-AD22-730A-3889-84FA45EAA484}"/>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108538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291351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3F82-236D-B498-28CA-76D008023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9E756-F881-30DD-A476-66AE2F244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F0C50-0AD8-9A70-BE75-70B27E7C5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AD79D-A728-659A-07BB-F8706046E96A}"/>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6" name="Footer Placeholder 5">
            <a:extLst>
              <a:ext uri="{FF2B5EF4-FFF2-40B4-BE49-F238E27FC236}">
                <a16:creationId xmlns:a16="http://schemas.microsoft.com/office/drawing/2014/main" id="{B21916DC-08EE-397D-ADD0-C42B18EEF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41E21-BD55-ABC2-D011-1A82FE4DEE98}"/>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3333391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2081-05C8-1555-1D2D-5F41ED7D1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4C698-9F46-1AF0-FDDB-605DE9545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6DC7E3-F83D-2D14-EAC8-0A812AA5F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26A25-D799-2853-2366-4FCE95937561}"/>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6" name="Footer Placeholder 5">
            <a:extLst>
              <a:ext uri="{FF2B5EF4-FFF2-40B4-BE49-F238E27FC236}">
                <a16:creationId xmlns:a16="http://schemas.microsoft.com/office/drawing/2014/main" id="{01162301-C527-23FA-075F-E02ACDD79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1FAAA-82EA-11B2-65D3-5AEAF6153A49}"/>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1593868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F81A-A063-A716-AFD4-177C6638D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87586-3DB5-731D-3612-8C7D20528E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98C92-D078-9A2D-F26B-601610B923B1}"/>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87621F83-5761-DF45-378A-9E3D5A148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E3C0A-C912-BC3E-93B4-C5EA14FA1487}"/>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2012275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BD3E9-CFAE-5DF7-E39E-1D75EC3C8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01E959-448C-06EB-49B2-5A3DA89601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D6E3D-BBC1-CD6C-B7F6-2729BC15413C}"/>
              </a:ext>
            </a:extLst>
          </p:cNvPr>
          <p:cNvSpPr>
            <a:spLocks noGrp="1"/>
          </p:cNvSpPr>
          <p:nvPr>
            <p:ph type="dt" sz="half" idx="10"/>
          </p:nvPr>
        </p:nvSpPr>
        <p:spPr/>
        <p:txBody>
          <a:body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E4BFE83A-BB26-AB85-AF00-677E0B5F0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56F94-765F-793A-D042-1822C7032969}"/>
              </a:ext>
            </a:extLst>
          </p:cNvPr>
          <p:cNvSpPr>
            <a:spLocks noGrp="1"/>
          </p:cNvSpPr>
          <p:nvPr>
            <p:ph type="sldNum" sz="quarter" idx="12"/>
          </p:nvPr>
        </p:nvSpPr>
        <p:spPr/>
        <p:txBody>
          <a:bodyPr/>
          <a:lstStyle/>
          <a:p>
            <a:fld id="{E879A231-B81E-4A6E-867C-12DCC335763E}" type="slidenum">
              <a:rPr lang="en-US" smtClean="0"/>
              <a:t>‹#›</a:t>
            </a:fld>
            <a:endParaRPr lang="en-US"/>
          </a:p>
        </p:txBody>
      </p:sp>
    </p:spTree>
    <p:extLst>
      <p:ext uri="{BB962C8B-B14F-4D97-AF65-F5344CB8AC3E}">
        <p14:creationId xmlns:p14="http://schemas.microsoft.com/office/powerpoint/2010/main" val="84896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4901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223822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3118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401491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360691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31D6E6-10EF-4647-B67C-6E99A0F20EA3}"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81B00B8-CFEA-4480-8A57-3BE86AFDD265}" type="slidenum">
              <a:rPr lang="en-US" smtClean="0"/>
              <a:t>‹#›</a:t>
            </a:fld>
            <a:endParaRPr lang="en-US"/>
          </a:p>
        </p:txBody>
      </p:sp>
    </p:spTree>
    <p:extLst>
      <p:ext uri="{BB962C8B-B14F-4D97-AF65-F5344CB8AC3E}">
        <p14:creationId xmlns:p14="http://schemas.microsoft.com/office/powerpoint/2010/main" val="24924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TextBox 8">
            <a:extLst>
              <a:ext uri="{FF2B5EF4-FFF2-40B4-BE49-F238E27FC236}">
                <a16:creationId xmlns:a16="http://schemas.microsoft.com/office/drawing/2014/main" id="{1652A601-23CC-B3EE-47D9-8D80EA5BFA06}"/>
              </a:ext>
            </a:extLst>
          </p:cNvPr>
          <p:cNvSpPr txBox="1"/>
          <p:nvPr userDrawn="1"/>
        </p:nvSpPr>
        <p:spPr>
          <a:xfrm rot="20684765">
            <a:off x="3827416" y="4486645"/>
            <a:ext cx="4023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lumMod val="40000"/>
                    <a:lumOff val="60000"/>
                  </a:schemeClr>
                </a:solidFill>
                <a:latin typeface="Arial Rounded MT Bold" panose="020F0704030504030204" pitchFamily="34" charset="0"/>
              </a:rPr>
              <a:t>Mai Galal </a:t>
            </a:r>
            <a:r>
              <a:rPr lang="en-US" sz="2400" b="0" dirty="0" err="1">
                <a:solidFill>
                  <a:schemeClr val="tx2">
                    <a:lumMod val="40000"/>
                    <a:lumOff val="60000"/>
                  </a:schemeClr>
                </a:solidFill>
                <a:latin typeface="Arial Rounded MT Bold" panose="020F0704030504030204" pitchFamily="34" charset="0"/>
              </a:rPr>
              <a:t>Elshenoufy</a:t>
            </a:r>
            <a:endParaRPr lang="en-US" sz="2400" b="0" dirty="0">
              <a:solidFill>
                <a:schemeClr val="tx2">
                  <a:lumMod val="40000"/>
                  <a:lumOff val="60000"/>
                </a:schemeClr>
              </a:solidFill>
            </a:endParaRPr>
          </a:p>
        </p:txBody>
      </p:sp>
    </p:spTree>
    <p:extLst>
      <p:ext uri="{BB962C8B-B14F-4D97-AF65-F5344CB8AC3E}">
        <p14:creationId xmlns:p14="http://schemas.microsoft.com/office/powerpoint/2010/main" val="2789406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319F8-F03E-06C5-0785-CB4AAF210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4B8CF-BAE9-03A8-B3E6-465977696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16D7B-2A78-43D1-3B7D-4834B8096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EA3CB-84AB-4485-ACA6-C54FD2CE16BE}" type="datetimeFigureOut">
              <a:rPr lang="en-US" smtClean="0"/>
              <a:t>19-May-23</a:t>
            </a:fld>
            <a:endParaRPr lang="en-US"/>
          </a:p>
        </p:txBody>
      </p:sp>
      <p:sp>
        <p:nvSpPr>
          <p:cNvPr id="5" name="Footer Placeholder 4">
            <a:extLst>
              <a:ext uri="{FF2B5EF4-FFF2-40B4-BE49-F238E27FC236}">
                <a16:creationId xmlns:a16="http://schemas.microsoft.com/office/drawing/2014/main" id="{CF6437C9-8829-05E4-C615-9C555AEAA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4D3AA0-8018-EBEB-E6A2-F8105D387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22FAE-D1EC-406D-B125-5AD39FD34DC6}" type="slidenum">
              <a:rPr lang="en-US" smtClean="0"/>
              <a:t>‹#›</a:t>
            </a:fld>
            <a:endParaRPr lang="en-US"/>
          </a:p>
        </p:txBody>
      </p:sp>
    </p:spTree>
    <p:extLst>
      <p:ext uri="{BB962C8B-B14F-4D97-AF65-F5344CB8AC3E}">
        <p14:creationId xmlns:p14="http://schemas.microsoft.com/office/powerpoint/2010/main" val="712528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8A06B-AE2E-7FE2-A942-509CB518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D53269-9214-E418-A325-76B5DBBD0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FDD20-86B6-E879-99A9-7619CF315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E59DC-31DE-41A9-BB16-D5C8AF72763F}" type="datetimeFigureOut">
              <a:rPr lang="en-US" smtClean="0"/>
              <a:t>19-May-23</a:t>
            </a:fld>
            <a:endParaRPr lang="en-US"/>
          </a:p>
        </p:txBody>
      </p:sp>
      <p:sp>
        <p:nvSpPr>
          <p:cNvPr id="5" name="Footer Placeholder 4">
            <a:extLst>
              <a:ext uri="{FF2B5EF4-FFF2-40B4-BE49-F238E27FC236}">
                <a16:creationId xmlns:a16="http://schemas.microsoft.com/office/drawing/2014/main" id="{F161777C-6A0E-8D7C-1554-C1172CFDF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7C99D0-2B26-D71B-451B-96067EDCFE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9A231-B81E-4A6E-867C-12DCC335763E}" type="slidenum">
              <a:rPr lang="en-US" smtClean="0"/>
              <a:t>‹#›</a:t>
            </a:fld>
            <a:endParaRPr lang="en-US"/>
          </a:p>
        </p:txBody>
      </p:sp>
    </p:spTree>
    <p:extLst>
      <p:ext uri="{BB962C8B-B14F-4D97-AF65-F5344CB8AC3E}">
        <p14:creationId xmlns:p14="http://schemas.microsoft.com/office/powerpoint/2010/main" val="1243134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22363"/>
            <a:ext cx="9040813" cy="2933700"/>
          </a:xfrm>
          <a:prstGeom prst="rect">
            <a:avLst/>
          </a:prstGeom>
        </p:spPr>
        <p:txBody>
          <a:bodyPr>
            <a:normAutofit/>
          </a:bodyPr>
          <a:lstStyle/>
          <a:p>
            <a:r>
              <a:rPr lang="en-US" sz="4800" b="1" i="1" dirty="0">
                <a:solidFill>
                  <a:srgbClr val="FF0000"/>
                </a:solidFill>
                <a:latin typeface="+mn-lt"/>
              </a:rPr>
              <a:t>Thrombophilia screening in a case of unprovoked DVT</a:t>
            </a:r>
            <a:br>
              <a:rPr lang="en-US" sz="4800" b="1" i="1" dirty="0">
                <a:solidFill>
                  <a:srgbClr val="FF0000"/>
                </a:solidFill>
                <a:latin typeface="+mn-lt"/>
              </a:rPr>
            </a:br>
            <a:endParaRPr lang="en-US" sz="4800" b="1" dirty="0">
              <a:solidFill>
                <a:srgbClr val="FF0000"/>
              </a:solidFill>
              <a:latin typeface="+mn-lt"/>
            </a:endParaRPr>
          </a:p>
        </p:txBody>
      </p:sp>
      <p:sp>
        <p:nvSpPr>
          <p:cNvPr id="3" name="Subtitle 2"/>
          <p:cNvSpPr>
            <a:spLocks noGrp="1"/>
          </p:cNvSpPr>
          <p:nvPr>
            <p:ph type="subTitle" idx="4294967295"/>
          </p:nvPr>
        </p:nvSpPr>
        <p:spPr>
          <a:xfrm>
            <a:off x="0" y="4056063"/>
            <a:ext cx="9144000" cy="2241550"/>
          </a:xfrm>
          <a:prstGeom prst="rect">
            <a:avLst/>
          </a:prstGeom>
        </p:spPr>
        <p:txBody>
          <a:bodyPr>
            <a:normAutofit fontScale="92500" lnSpcReduction="10000"/>
          </a:bodyPr>
          <a:lstStyle/>
          <a:p>
            <a:pPr lvl="0" algn="l"/>
            <a:endParaRPr lang="en-US" b="1" dirty="0">
              <a:solidFill>
                <a:schemeClr val="accent5">
                  <a:lumMod val="75000"/>
                </a:schemeClr>
              </a:solidFill>
              <a:latin typeface="Agency FB" panose="020B0503020202020204" pitchFamily="34" charset="0"/>
            </a:endParaRPr>
          </a:p>
          <a:p>
            <a:pPr lvl="0" algn="l"/>
            <a:endParaRPr lang="en-US" b="1" dirty="0">
              <a:solidFill>
                <a:schemeClr val="accent5">
                  <a:lumMod val="75000"/>
                </a:schemeClr>
              </a:solidFill>
              <a:latin typeface="Agency FB" panose="020B0503020202020204" pitchFamily="34" charset="0"/>
            </a:endParaRPr>
          </a:p>
          <a:p>
            <a:pPr lvl="0" algn="l">
              <a:spcBef>
                <a:spcPts val="600"/>
              </a:spcBef>
            </a:pPr>
            <a:r>
              <a:rPr lang="en-US" b="1" dirty="0">
                <a:solidFill>
                  <a:schemeClr val="accent5">
                    <a:lumMod val="75000"/>
                  </a:schemeClr>
                </a:solidFill>
                <a:latin typeface="Arial Rounded MT Bold" panose="020F0704030504030204" pitchFamily="34" charset="0"/>
              </a:rPr>
              <a:t>Mai </a:t>
            </a:r>
            <a:r>
              <a:rPr lang="en-US" b="1" dirty="0" err="1">
                <a:solidFill>
                  <a:schemeClr val="accent5">
                    <a:lumMod val="75000"/>
                  </a:schemeClr>
                </a:solidFill>
                <a:latin typeface="Arial Rounded MT Bold" panose="020F0704030504030204" pitchFamily="34" charset="0"/>
              </a:rPr>
              <a:t>Galal</a:t>
            </a:r>
            <a:r>
              <a:rPr lang="en-US" b="1" dirty="0">
                <a:solidFill>
                  <a:schemeClr val="accent5">
                    <a:lumMod val="75000"/>
                  </a:schemeClr>
                </a:solidFill>
                <a:latin typeface="Arial Rounded MT Bold" panose="020F0704030504030204" pitchFamily="34" charset="0"/>
              </a:rPr>
              <a:t> </a:t>
            </a:r>
            <a:r>
              <a:rPr lang="en-US" b="1" dirty="0" err="1">
                <a:solidFill>
                  <a:schemeClr val="accent5">
                    <a:lumMod val="75000"/>
                  </a:schemeClr>
                </a:solidFill>
                <a:latin typeface="Arial Rounded MT Bold" panose="020F0704030504030204" pitchFamily="34" charset="0"/>
              </a:rPr>
              <a:t>Elshenoufy</a:t>
            </a:r>
            <a:endParaRPr lang="en-US" b="1" dirty="0">
              <a:solidFill>
                <a:schemeClr val="accent5">
                  <a:lumMod val="75000"/>
                </a:schemeClr>
              </a:solidFill>
              <a:latin typeface="Arial Rounded MT Bold" panose="020F0704030504030204" pitchFamily="34" charset="0"/>
            </a:endParaRPr>
          </a:p>
          <a:p>
            <a:pPr lvl="0" algn="l">
              <a:spcBef>
                <a:spcPts val="600"/>
              </a:spcBef>
            </a:pPr>
            <a:r>
              <a:rPr lang="en-US" sz="2000" dirty="0">
                <a:solidFill>
                  <a:schemeClr val="accent5">
                    <a:lumMod val="75000"/>
                  </a:schemeClr>
                </a:solidFill>
                <a:latin typeface="Arial Rounded MT Bold" panose="020F0704030504030204" pitchFamily="34" charset="0"/>
                <a:cs typeface="Arial" panose="020B0604020202020204" pitchFamily="34" charset="0"/>
              </a:rPr>
              <a:t>Lecturer of Internal Medicine, </a:t>
            </a:r>
          </a:p>
          <a:p>
            <a:pPr lvl="0" algn="l">
              <a:spcBef>
                <a:spcPts val="600"/>
              </a:spcBef>
            </a:pPr>
            <a:r>
              <a:rPr lang="en-US" sz="2000" dirty="0">
                <a:solidFill>
                  <a:schemeClr val="accent5">
                    <a:lumMod val="75000"/>
                  </a:schemeClr>
                </a:solidFill>
                <a:latin typeface="Arial Rounded MT Bold" panose="020F0704030504030204" pitchFamily="34" charset="0"/>
                <a:cs typeface="Arial" panose="020B0604020202020204" pitchFamily="34" charset="0"/>
              </a:rPr>
              <a:t>Fa</a:t>
            </a:r>
            <a:r>
              <a:rPr lang="en-US" sz="2000" spc="-10" dirty="0">
                <a:solidFill>
                  <a:schemeClr val="accent5">
                    <a:lumMod val="75000"/>
                  </a:schemeClr>
                </a:solidFill>
                <a:latin typeface="Arial Rounded MT Bold" panose="020F0704030504030204" pitchFamily="34" charset="0"/>
                <a:cs typeface="Arial" panose="020B0604020202020204" pitchFamily="34" charset="0"/>
              </a:rPr>
              <a:t>c</a:t>
            </a:r>
            <a:r>
              <a:rPr lang="en-US" sz="2000" dirty="0">
                <a:solidFill>
                  <a:schemeClr val="accent5">
                    <a:lumMod val="75000"/>
                  </a:schemeClr>
                </a:solidFill>
                <a:latin typeface="Arial Rounded MT Bold" panose="020F0704030504030204" pitchFamily="34" charset="0"/>
                <a:cs typeface="Arial" panose="020B0604020202020204" pitchFamily="34" charset="0"/>
              </a:rPr>
              <a:t>ulty Of</a:t>
            </a:r>
            <a:r>
              <a:rPr lang="en-US" sz="2000" spc="-20" dirty="0">
                <a:solidFill>
                  <a:schemeClr val="accent5">
                    <a:lumMod val="75000"/>
                  </a:schemeClr>
                </a:solidFill>
                <a:latin typeface="Arial Rounded MT Bold" panose="020F0704030504030204" pitchFamily="34" charset="0"/>
                <a:cs typeface="Arial" panose="020B0604020202020204" pitchFamily="34" charset="0"/>
              </a:rPr>
              <a:t> </a:t>
            </a:r>
            <a:r>
              <a:rPr lang="en-US" sz="2000" dirty="0">
                <a:solidFill>
                  <a:schemeClr val="accent5">
                    <a:lumMod val="75000"/>
                  </a:schemeClr>
                </a:solidFill>
                <a:latin typeface="Arial Rounded MT Bold" panose="020F0704030504030204" pitchFamily="34" charset="0"/>
                <a:cs typeface="Arial" panose="020B0604020202020204" pitchFamily="34" charset="0"/>
              </a:rPr>
              <a:t>Me</a:t>
            </a:r>
            <a:r>
              <a:rPr lang="en-US" sz="2000" spc="-10" dirty="0">
                <a:solidFill>
                  <a:schemeClr val="accent5">
                    <a:lumMod val="75000"/>
                  </a:schemeClr>
                </a:solidFill>
                <a:latin typeface="Arial Rounded MT Bold" panose="020F0704030504030204" pitchFamily="34" charset="0"/>
                <a:cs typeface="Arial" panose="020B0604020202020204" pitchFamily="34" charset="0"/>
              </a:rPr>
              <a:t>d</a:t>
            </a:r>
            <a:r>
              <a:rPr lang="en-US" sz="2000" dirty="0">
                <a:solidFill>
                  <a:schemeClr val="accent5">
                    <a:lumMod val="75000"/>
                  </a:schemeClr>
                </a:solidFill>
                <a:latin typeface="Arial Rounded MT Bold" panose="020F0704030504030204" pitchFamily="34" charset="0"/>
                <a:cs typeface="Arial" panose="020B0604020202020204" pitchFamily="34" charset="0"/>
              </a:rPr>
              <a:t>icine</a:t>
            </a:r>
            <a:r>
              <a:rPr lang="en-US" sz="2000" spc="-5" dirty="0">
                <a:solidFill>
                  <a:schemeClr val="accent5">
                    <a:lumMod val="75000"/>
                  </a:schemeClr>
                </a:solidFill>
                <a:latin typeface="Arial Rounded MT Bold" panose="020F0704030504030204" pitchFamily="34" charset="0"/>
                <a:cs typeface="Arial" panose="020B0604020202020204" pitchFamily="34" charset="0"/>
              </a:rPr>
              <a:t>, </a:t>
            </a:r>
          </a:p>
          <a:p>
            <a:pPr lvl="0" algn="l">
              <a:spcBef>
                <a:spcPts val="600"/>
              </a:spcBef>
            </a:pPr>
            <a:r>
              <a:rPr lang="en-US" sz="2000" dirty="0">
                <a:solidFill>
                  <a:schemeClr val="accent5">
                    <a:lumMod val="75000"/>
                  </a:schemeClr>
                </a:solidFill>
                <a:latin typeface="Arial Rounded MT Bold" panose="020F0704030504030204" pitchFamily="34" charset="0"/>
                <a:cs typeface="Arial" panose="020B0604020202020204" pitchFamily="34" charset="0"/>
              </a:rPr>
              <a:t>Cairo</a:t>
            </a:r>
            <a:r>
              <a:rPr lang="en-US" sz="2000" spc="25" dirty="0">
                <a:solidFill>
                  <a:schemeClr val="accent5">
                    <a:lumMod val="75000"/>
                  </a:schemeClr>
                </a:solidFill>
                <a:latin typeface="Arial Rounded MT Bold" panose="020F0704030504030204" pitchFamily="34" charset="0"/>
                <a:cs typeface="Arial" panose="020B0604020202020204" pitchFamily="34" charset="0"/>
              </a:rPr>
              <a:t> </a:t>
            </a:r>
            <a:r>
              <a:rPr lang="en-US" sz="2000" dirty="0">
                <a:solidFill>
                  <a:schemeClr val="accent5">
                    <a:lumMod val="75000"/>
                  </a:schemeClr>
                </a:solidFill>
                <a:latin typeface="Arial Rounded MT Bold" panose="020F0704030504030204" pitchFamily="34" charset="0"/>
                <a:cs typeface="Arial" panose="020B0604020202020204" pitchFamily="34" charset="0"/>
              </a:rPr>
              <a:t>Univ</a:t>
            </a:r>
            <a:r>
              <a:rPr lang="en-US" sz="2000" spc="-10" dirty="0">
                <a:solidFill>
                  <a:schemeClr val="accent5">
                    <a:lumMod val="75000"/>
                  </a:schemeClr>
                </a:solidFill>
                <a:latin typeface="Arial Rounded MT Bold" panose="020F0704030504030204" pitchFamily="34" charset="0"/>
                <a:cs typeface="Arial" panose="020B0604020202020204" pitchFamily="34" charset="0"/>
              </a:rPr>
              <a:t>e</a:t>
            </a:r>
            <a:r>
              <a:rPr lang="en-US" sz="2000" dirty="0">
                <a:solidFill>
                  <a:schemeClr val="accent5">
                    <a:lumMod val="75000"/>
                  </a:schemeClr>
                </a:solidFill>
                <a:latin typeface="Arial Rounded MT Bold" panose="020F0704030504030204" pitchFamily="34" charset="0"/>
                <a:cs typeface="Arial" panose="020B0604020202020204" pitchFamily="34" charset="0"/>
              </a:rPr>
              <a:t>rsity</a:t>
            </a:r>
          </a:p>
          <a:p>
            <a:pPr lvl="0" algn="r"/>
            <a:endParaRPr lang="en-US" sz="2000" dirty="0"/>
          </a:p>
        </p:txBody>
      </p:sp>
      <p:sp>
        <p:nvSpPr>
          <p:cNvPr id="4" name="object 5"/>
          <p:cNvSpPr/>
          <p:nvPr/>
        </p:nvSpPr>
        <p:spPr>
          <a:xfrm>
            <a:off x="9955369" y="360188"/>
            <a:ext cx="1917788" cy="2383011"/>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61703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indent="-228600">
              <a:spcBef>
                <a:spcPts val="1000"/>
              </a:spcBef>
              <a:buFont typeface="Arial" panose="020B0604020202020204" pitchFamily="34" charset="0"/>
              <a:buChar char="•"/>
            </a:pPr>
            <a:r>
              <a:rPr lang="en-US" sz="3200" b="1" u="sng" dirty="0">
                <a:latin typeface="+mn-lt"/>
                <a:ea typeface="+mn-ea"/>
                <a:cs typeface="+mn-cs"/>
              </a:rPr>
              <a:t>Imaging</a:t>
            </a:r>
          </a:p>
        </p:txBody>
      </p:sp>
      <p:sp>
        <p:nvSpPr>
          <p:cNvPr id="3" name="Content Placeholder 2"/>
          <p:cNvSpPr>
            <a:spLocks noGrp="1"/>
          </p:cNvSpPr>
          <p:nvPr>
            <p:ph idx="1"/>
          </p:nvPr>
        </p:nvSpPr>
        <p:spPr/>
        <p:txBody>
          <a:bodyPr>
            <a:normAutofit fontScale="25000" lnSpcReduction="20000"/>
          </a:bodyPr>
          <a:lstStyle/>
          <a:p>
            <a:pPr>
              <a:lnSpc>
                <a:spcPct val="100000"/>
              </a:lnSpc>
            </a:pPr>
            <a:r>
              <a:rPr lang="en-US" sz="2400" dirty="0"/>
              <a:t>Incidental abdominal or chest findings on diagnostic testing may suggest malignancy (</a:t>
            </a:r>
            <a:r>
              <a:rPr lang="en-US" sz="2400" dirty="0" err="1"/>
              <a:t>eg</a:t>
            </a:r>
            <a:r>
              <a:rPr lang="en-US" sz="2400" dirty="0"/>
              <a:t>, abdominal or chest mass, lymphadenopathy, splenomegaly).</a:t>
            </a:r>
          </a:p>
          <a:p>
            <a:pPr>
              <a:lnSpc>
                <a:spcPct val="100000"/>
              </a:lnSpc>
            </a:pPr>
            <a:r>
              <a:rPr lang="en-US" sz="2400" dirty="0"/>
              <a:t>Multiple </a:t>
            </a:r>
            <a:r>
              <a:rPr lang="en-US" sz="2400" dirty="0" err="1"/>
              <a:t>thromboses</a:t>
            </a:r>
            <a:r>
              <a:rPr lang="en-US" sz="2400" dirty="0"/>
              <a:t> or thrombosis in unusual organs (</a:t>
            </a:r>
            <a:r>
              <a:rPr lang="en-US" sz="2400" dirty="0" err="1"/>
              <a:t>eg</a:t>
            </a:r>
            <a:r>
              <a:rPr lang="en-US" sz="2400" dirty="0"/>
              <a:t>, mesenteric, hepatic, portal, splenic, renal, and cerebral veins) may suggest malignancy, </a:t>
            </a:r>
            <a:r>
              <a:rPr lang="en-US" sz="2400" dirty="0" err="1"/>
              <a:t>myeloproliferative</a:t>
            </a:r>
            <a:r>
              <a:rPr lang="en-US" sz="2400" dirty="0"/>
              <a:t> neoplasm, inherited thrombophilia, </a:t>
            </a:r>
            <a:r>
              <a:rPr lang="en-US" sz="2400" dirty="0" err="1"/>
              <a:t>nephrotic</a:t>
            </a:r>
            <a:r>
              <a:rPr lang="en-US" sz="2400" dirty="0"/>
              <a:t> syndrome, and, rarely, paroxysmal nocturnal </a:t>
            </a:r>
            <a:r>
              <a:rPr lang="en-US" sz="2400" dirty="0" err="1"/>
              <a:t>hemoglobinuria</a:t>
            </a:r>
            <a:r>
              <a:rPr lang="en-US" sz="2400" dirty="0"/>
              <a:t>. </a:t>
            </a:r>
          </a:p>
          <a:p>
            <a:pPr>
              <a:lnSpc>
                <a:spcPct val="100000"/>
              </a:lnSpc>
            </a:pPr>
            <a:r>
              <a:rPr lang="en-US" sz="2400" dirty="0"/>
              <a:t>Arterial thrombosis or embolization is suggestive of </a:t>
            </a:r>
            <a:r>
              <a:rPr lang="en-US" sz="2400" dirty="0" err="1"/>
              <a:t>antiphospholipid</a:t>
            </a:r>
            <a:r>
              <a:rPr lang="en-US" sz="2400" dirty="0"/>
              <a:t> syndrome or </a:t>
            </a:r>
            <a:r>
              <a:rPr lang="en-US" sz="2400" dirty="0" err="1"/>
              <a:t>myeloproliferative</a:t>
            </a:r>
            <a:r>
              <a:rPr lang="en-US" sz="2400" dirty="0"/>
              <a:t> disorders, but can also occur in the </a:t>
            </a:r>
            <a:r>
              <a:rPr lang="en-US" sz="2400" dirty="0" err="1"/>
              <a:t>nephrotic</a:t>
            </a:r>
            <a:r>
              <a:rPr lang="en-US" sz="2400" dirty="0"/>
              <a:t> syndrome and malignancy. </a:t>
            </a:r>
          </a:p>
        </p:txBody>
      </p:sp>
    </p:spTree>
    <p:extLst>
      <p:ext uri="{BB962C8B-B14F-4D97-AF65-F5344CB8AC3E}">
        <p14:creationId xmlns:p14="http://schemas.microsoft.com/office/powerpoint/2010/main" val="252899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a:solidFill>
            <a:srgbClr val="FFFF00"/>
          </a:solidFill>
        </p:spPr>
        <p:txBody>
          <a:bodyPr>
            <a:normAutofit/>
          </a:bodyPr>
          <a:lstStyle/>
          <a:p>
            <a:r>
              <a:rPr lang="en-US" b="1" i="1" dirty="0">
                <a:latin typeface="+mn-lt"/>
              </a:rPr>
              <a:t>Evaluation for hypercoagulable disorders</a:t>
            </a:r>
            <a:endParaRPr lang="en-US" i="1" dirty="0">
              <a:latin typeface="+mn-lt"/>
            </a:endParaRPr>
          </a:p>
        </p:txBody>
      </p:sp>
      <p:sp>
        <p:nvSpPr>
          <p:cNvPr id="5" name="Subtitle 4"/>
          <p:cNvSpPr>
            <a:spLocks noGrp="1"/>
          </p:cNvSpPr>
          <p:nvPr>
            <p:ph type="subTitle" idx="4294967295"/>
          </p:nvPr>
        </p:nvSpPr>
        <p:spPr>
          <a:xfrm>
            <a:off x="1524000" y="3602038"/>
            <a:ext cx="9144000" cy="1655762"/>
          </a:xfrm>
          <a:prstGeom prst="rect">
            <a:avLst/>
          </a:prstGeom>
        </p:spPr>
        <p:txBody>
          <a:bodyPr/>
          <a:lstStyle/>
          <a:p>
            <a:endParaRPr lang="en-US" dirty="0"/>
          </a:p>
        </p:txBody>
      </p:sp>
    </p:spTree>
    <p:extLst>
      <p:ext uri="{BB962C8B-B14F-4D97-AF65-F5344CB8AC3E}">
        <p14:creationId xmlns:p14="http://schemas.microsoft.com/office/powerpoint/2010/main" val="39321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a:solidFill>
            <a:srgbClr val="FFFF00"/>
          </a:solidFill>
        </p:spPr>
        <p:txBody>
          <a:bodyPr>
            <a:normAutofit/>
          </a:bodyPr>
          <a:lstStyle/>
          <a:p>
            <a:r>
              <a:rPr lang="en-US" sz="4000" b="1" i="1" dirty="0">
                <a:latin typeface="+mn-lt"/>
              </a:rPr>
              <a:t>Patient selection for additional testing</a:t>
            </a:r>
            <a:br>
              <a:rPr lang="en-US" sz="4000" b="1" i="1" dirty="0">
                <a:latin typeface="+mn-lt"/>
              </a:rPr>
            </a:br>
            <a:endParaRPr lang="en-US" sz="4000" b="1" i="1" dirty="0">
              <a:latin typeface="+mn-lt"/>
            </a:endParaRPr>
          </a:p>
        </p:txBody>
      </p:sp>
      <p:sp>
        <p:nvSpPr>
          <p:cNvPr id="5" name="Subtitle 4"/>
          <p:cNvSpPr>
            <a:spLocks noGrp="1"/>
          </p:cNvSpPr>
          <p:nvPr>
            <p:ph type="subTitle" idx="4294967295"/>
          </p:nvPr>
        </p:nvSpPr>
        <p:spPr>
          <a:xfrm>
            <a:off x="1524000" y="3602038"/>
            <a:ext cx="9144000" cy="1655762"/>
          </a:xfrm>
          <a:prstGeom prst="rect">
            <a:avLst/>
          </a:prstGeom>
        </p:spPr>
        <p:txBody>
          <a:bodyPr>
            <a:normAutofit/>
          </a:bodyPr>
          <a:lstStyle/>
          <a:p>
            <a:r>
              <a:rPr lang="en-US" i="1" dirty="0"/>
              <a:t>Patients at risk for hypercoagulable disorders</a:t>
            </a:r>
          </a:p>
        </p:txBody>
      </p:sp>
    </p:spTree>
    <p:extLst>
      <p:ext uri="{BB962C8B-B14F-4D97-AF65-F5344CB8AC3E}">
        <p14:creationId xmlns:p14="http://schemas.microsoft.com/office/powerpoint/2010/main" val="160847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b="1" u="sng" dirty="0"/>
              <a:t>Patients with a family history of VTE</a:t>
            </a:r>
          </a:p>
          <a:p>
            <a:r>
              <a:rPr lang="en-US" dirty="0"/>
              <a:t> Most experts agree that patients with VTE who have at least one first degree relative with documented VTE before the age of 45 years should be tested for all five inherited </a:t>
            </a:r>
            <a:r>
              <a:rPr lang="en-US" dirty="0" err="1"/>
              <a:t>thrombophilias</a:t>
            </a:r>
            <a:r>
              <a:rPr lang="en-US" dirty="0"/>
              <a:t>.</a:t>
            </a:r>
          </a:p>
          <a:p>
            <a:r>
              <a:rPr lang="en-US" dirty="0"/>
              <a:t>Testing for </a:t>
            </a:r>
            <a:r>
              <a:rPr lang="en-US" dirty="0" err="1"/>
              <a:t>antiphospholipid</a:t>
            </a:r>
            <a:r>
              <a:rPr lang="en-US" dirty="0"/>
              <a:t> syndrome (APS) is not generally warranted in this population because APS is not an inherited condition. </a:t>
            </a:r>
          </a:p>
        </p:txBody>
      </p:sp>
    </p:spTree>
    <p:extLst>
      <p:ext uri="{BB962C8B-B14F-4D97-AF65-F5344CB8AC3E}">
        <p14:creationId xmlns:p14="http://schemas.microsoft.com/office/powerpoint/2010/main" val="312501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indent="-228600">
              <a:spcBef>
                <a:spcPts val="1000"/>
              </a:spcBef>
              <a:buFont typeface="Arial" panose="020B0604020202020204" pitchFamily="34" charset="0"/>
              <a:buChar char="•"/>
            </a:pPr>
            <a:r>
              <a:rPr lang="en-US" sz="2800" b="1" u="sng" dirty="0">
                <a:latin typeface="+mn-lt"/>
                <a:ea typeface="+mn-ea"/>
                <a:cs typeface="+mn-cs"/>
              </a:rPr>
              <a:t>Patients without a family history of VTE</a:t>
            </a:r>
          </a:p>
        </p:txBody>
      </p:sp>
      <p:sp>
        <p:nvSpPr>
          <p:cNvPr id="3" name="Content Placeholder 2"/>
          <p:cNvSpPr>
            <a:spLocks noGrp="1"/>
          </p:cNvSpPr>
          <p:nvPr>
            <p:ph idx="1"/>
          </p:nvPr>
        </p:nvSpPr>
        <p:spPr/>
        <p:txBody>
          <a:bodyPr>
            <a:normAutofit fontScale="25000" lnSpcReduction="20000"/>
          </a:bodyPr>
          <a:lstStyle/>
          <a:p>
            <a:pPr>
              <a:buFont typeface="Wingdings" panose="05000000000000000000" pitchFamily="2" charset="2"/>
              <a:buChar char="Ø"/>
            </a:pPr>
            <a:r>
              <a:rPr lang="en-US" dirty="0"/>
              <a:t> Young patients (&lt;45 years) (inherited </a:t>
            </a:r>
            <a:r>
              <a:rPr lang="en-US" dirty="0" err="1"/>
              <a:t>thrombophilias</a:t>
            </a:r>
            <a:r>
              <a:rPr lang="en-US" dirty="0"/>
              <a:t> and APS). </a:t>
            </a:r>
          </a:p>
          <a:p>
            <a:pPr>
              <a:buFont typeface="Wingdings" panose="05000000000000000000" pitchFamily="2" charset="2"/>
              <a:buChar char="Ø"/>
            </a:pPr>
            <a:r>
              <a:rPr lang="en-US" dirty="0"/>
              <a:t> Patients with recurrent thrombosis (inherited </a:t>
            </a:r>
            <a:r>
              <a:rPr lang="en-US" dirty="0" err="1"/>
              <a:t>thrombophilias</a:t>
            </a:r>
            <a:r>
              <a:rPr lang="en-US" dirty="0"/>
              <a:t> and APS).</a:t>
            </a:r>
          </a:p>
          <a:p>
            <a:pPr>
              <a:buFont typeface="Wingdings" panose="05000000000000000000" pitchFamily="2" charset="2"/>
              <a:buChar char="Ø"/>
            </a:pPr>
            <a:r>
              <a:rPr lang="en-US" dirty="0"/>
              <a:t> Patients with thrombosis in multiple venous sites or in unusual vascular beds (</a:t>
            </a:r>
            <a:r>
              <a:rPr lang="en-US" dirty="0" err="1"/>
              <a:t>eg</a:t>
            </a:r>
            <a:r>
              <a:rPr lang="en-US" dirty="0"/>
              <a:t>, portal, hepatic, mesenteric, or cerebral veins) should be tested for inherited </a:t>
            </a:r>
            <a:r>
              <a:rPr lang="en-US" dirty="0" err="1"/>
              <a:t>thrombophilias</a:t>
            </a:r>
            <a:r>
              <a:rPr lang="en-US" dirty="0"/>
              <a:t> and APS. Patients with hepatic and portal vein </a:t>
            </a:r>
            <a:r>
              <a:rPr lang="en-US" dirty="0" err="1"/>
              <a:t>thromboses</a:t>
            </a:r>
            <a:r>
              <a:rPr lang="en-US" dirty="0"/>
              <a:t> should also be evaluated for JAK2 mutations and paroxysmal nocturnal </a:t>
            </a:r>
            <a:r>
              <a:rPr lang="en-US" dirty="0" err="1"/>
              <a:t>hemoglobinuria</a:t>
            </a:r>
            <a:r>
              <a:rPr lang="en-US" dirty="0"/>
              <a:t>. </a:t>
            </a:r>
          </a:p>
          <a:p>
            <a:pPr>
              <a:buFont typeface="Wingdings" panose="05000000000000000000" pitchFamily="2" charset="2"/>
              <a:buChar char="Ø"/>
            </a:pPr>
            <a:r>
              <a:rPr lang="en-US" dirty="0"/>
              <a:t> Patients with a history of warfarin-induced skin necrosis are at increased risk of protein C deficiency (rarely protein S deficiency or FVL). </a:t>
            </a:r>
          </a:p>
          <a:p>
            <a:pPr>
              <a:buFont typeface="Wingdings" panose="05000000000000000000" pitchFamily="2" charset="2"/>
              <a:buChar char="Ø"/>
            </a:pPr>
            <a:r>
              <a:rPr lang="en-US" dirty="0"/>
              <a:t> Patients with arterial thrombosis are at risk of having APS.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78584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normAutofit lnSpcReduction="10000"/>
          </a:bodyPr>
          <a:lstStyle/>
          <a:p>
            <a:pPr marL="0" indent="0">
              <a:buNone/>
            </a:pPr>
            <a:endParaRPr lang="en-US" dirty="0"/>
          </a:p>
          <a:p>
            <a:r>
              <a:rPr lang="en-US" dirty="0"/>
              <a:t>In most patients with VTE, the identification of an inheritable defect </a:t>
            </a:r>
            <a:r>
              <a:rPr lang="en-US" u="sng" dirty="0">
                <a:solidFill>
                  <a:srgbClr val="FF0000"/>
                </a:solidFill>
              </a:rPr>
              <a:t>does not alter therapeutic or prophylactic anticoagulant management</a:t>
            </a:r>
            <a:r>
              <a:rPr lang="en-US" dirty="0"/>
              <a:t>, and consequently it has not been associated with improved outcomes (</a:t>
            </a:r>
            <a:r>
              <a:rPr lang="en-US" dirty="0" err="1"/>
              <a:t>eg</a:t>
            </a:r>
            <a:r>
              <a:rPr lang="en-US" dirty="0"/>
              <a:t>, mortality or recurrence)</a:t>
            </a:r>
          </a:p>
          <a:p>
            <a:endParaRPr lang="en-US" u="sng" dirty="0"/>
          </a:p>
          <a:p>
            <a:r>
              <a:rPr lang="en-US" u="sng" dirty="0">
                <a:solidFill>
                  <a:srgbClr val="FF0000"/>
                </a:solidFill>
              </a:rPr>
              <a:t>Unselected patients with a diagnosis of VTE or patients with a diagnosis of provoked VTE,</a:t>
            </a:r>
            <a:r>
              <a:rPr lang="en-US" dirty="0"/>
              <a:t> we suggest </a:t>
            </a:r>
            <a:r>
              <a:rPr lang="en-US" b="1" dirty="0"/>
              <a:t>not</a:t>
            </a:r>
            <a:r>
              <a:rPr lang="en-US" dirty="0"/>
              <a:t> routinely testing for hypercoagulable disorders and malignancy .</a:t>
            </a:r>
          </a:p>
          <a:p>
            <a:endParaRPr lang="en-US" dirty="0"/>
          </a:p>
          <a:p>
            <a:r>
              <a:rPr lang="en-US" dirty="0"/>
              <a:t>This approach is consistent with guidelines published by the </a:t>
            </a:r>
            <a:r>
              <a:rPr lang="en-US" u="sng" dirty="0">
                <a:solidFill>
                  <a:srgbClr val="FF0000"/>
                </a:solidFill>
              </a:rPr>
              <a:t>British Committee for standards in Hematology and the International Consensus statement on the prevention and treatment of venous thromboembolism</a:t>
            </a:r>
          </a:p>
          <a:p>
            <a:endParaRPr lang="en-US" dirty="0"/>
          </a:p>
        </p:txBody>
      </p:sp>
      <p:pic>
        <p:nvPicPr>
          <p:cNvPr id="5" name="Picture 4"/>
          <p:cNvPicPr>
            <a:picLocks noChangeAspect="1"/>
          </p:cNvPicPr>
          <p:nvPr/>
        </p:nvPicPr>
        <p:blipFill>
          <a:blip r:embed="rId2"/>
          <a:stretch>
            <a:fillRect/>
          </a:stretch>
        </p:blipFill>
        <p:spPr>
          <a:xfrm>
            <a:off x="9210537" y="4310186"/>
            <a:ext cx="2458299" cy="2438632"/>
          </a:xfrm>
          <a:prstGeom prst="rect">
            <a:avLst/>
          </a:prstGeom>
        </p:spPr>
      </p:pic>
    </p:spTree>
    <p:extLst>
      <p:ext uri="{BB962C8B-B14F-4D97-AF65-F5344CB8AC3E}">
        <p14:creationId xmlns:p14="http://schemas.microsoft.com/office/powerpoint/2010/main" val="91704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latin typeface="+mn-lt"/>
              </a:rPr>
              <a:t>The major benefits of testing these selected patients with established VTE for a hypercoagulable disorder:</a:t>
            </a:r>
          </a:p>
        </p:txBody>
      </p:sp>
      <p:sp>
        <p:nvSpPr>
          <p:cNvPr id="7" name="Content Placeholder 6"/>
          <p:cNvSpPr>
            <a:spLocks noGrp="1"/>
          </p:cNvSpPr>
          <p:nvPr>
            <p:ph idx="1"/>
          </p:nvPr>
        </p:nvSpPr>
        <p:spPr/>
        <p:txBody>
          <a:bodyPr>
            <a:normAutofit fontScale="25000" lnSpcReduction="20000"/>
          </a:bodyPr>
          <a:lstStyle/>
          <a:p>
            <a:r>
              <a:rPr lang="en-US" dirty="0"/>
              <a:t>Thus, the major purpose of evaluating for a hypercoagulable state in patients with VTE is the documentation of a </a:t>
            </a:r>
            <a:r>
              <a:rPr lang="en-US" u="sng" dirty="0">
                <a:solidFill>
                  <a:srgbClr val="FF0000"/>
                </a:solidFill>
              </a:rPr>
              <a:t>biologic risk factor and for genetic counseling/testing of first-degree relatives in patients with inherited thrombophilia</a:t>
            </a:r>
          </a:p>
          <a:p>
            <a:r>
              <a:rPr lang="en-US" dirty="0"/>
              <a:t>The management of conditions that potentially increase the </a:t>
            </a:r>
            <a:r>
              <a:rPr lang="en-US" u="sng" dirty="0">
                <a:solidFill>
                  <a:srgbClr val="FF0000"/>
                </a:solidFill>
              </a:rPr>
              <a:t>risk of a future thrombotic event</a:t>
            </a:r>
            <a:r>
              <a:rPr lang="en-US" dirty="0"/>
              <a:t> (</a:t>
            </a:r>
            <a:r>
              <a:rPr lang="en-US" dirty="0" err="1"/>
              <a:t>eg</a:t>
            </a:r>
            <a:r>
              <a:rPr lang="en-US" dirty="0"/>
              <a:t>, future major surgery).</a:t>
            </a:r>
          </a:p>
          <a:p>
            <a:r>
              <a:rPr lang="en-US" dirty="0"/>
              <a:t>The potential for altered </a:t>
            </a:r>
            <a:r>
              <a:rPr lang="en-US" u="sng" dirty="0">
                <a:solidFill>
                  <a:srgbClr val="FF0000"/>
                </a:solidFill>
              </a:rPr>
              <a:t>management</a:t>
            </a:r>
            <a:r>
              <a:rPr lang="en-US" dirty="0"/>
              <a:t>. As an example, the identification of an inherited thrombophilia in first-degree relatives may result in the avoidance of hormonal contraception in women of childbearing age or the administration of </a:t>
            </a:r>
            <a:r>
              <a:rPr lang="en-US" dirty="0" err="1"/>
              <a:t>thromboprophylaxis</a:t>
            </a:r>
            <a:r>
              <a:rPr lang="en-US" dirty="0"/>
              <a:t> to some patients during pregnancy </a:t>
            </a:r>
            <a:br>
              <a:rPr lang="en-US" dirty="0"/>
            </a:br>
            <a:endParaRPr lang="en-US" dirty="0"/>
          </a:p>
        </p:txBody>
      </p:sp>
    </p:spTree>
    <p:extLst>
      <p:ext uri="{BB962C8B-B14F-4D97-AF65-F5344CB8AC3E}">
        <p14:creationId xmlns:p14="http://schemas.microsoft.com/office/powerpoint/2010/main" val="125456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mn-lt"/>
              </a:rPr>
              <a:t>Prevalence of </a:t>
            </a:r>
            <a:r>
              <a:rPr lang="en-US" sz="2800" b="1" dirty="0" err="1">
                <a:latin typeface="+mn-lt"/>
              </a:rPr>
              <a:t>thrombophilic</a:t>
            </a:r>
            <a:r>
              <a:rPr lang="en-US" sz="2800" b="1" dirty="0">
                <a:latin typeface="+mn-lt"/>
              </a:rPr>
              <a:t> defects in venous thrombosis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204446"/>
              </p:ext>
            </p:extLst>
          </p:nvPr>
        </p:nvGraphicFramePr>
        <p:xfrm>
          <a:off x="838200" y="1992573"/>
          <a:ext cx="9588690" cy="1845945"/>
        </p:xfrm>
        <a:graphic>
          <a:graphicData uri="http://schemas.openxmlformats.org/drawingml/2006/table">
            <a:tbl>
              <a:tblPr firstRow="1" bandRow="1">
                <a:tableStyleId>{5C22544A-7EE6-4342-B048-85BDC9FD1C3A}</a:tableStyleId>
              </a:tblPr>
              <a:tblGrid>
                <a:gridCol w="4794345">
                  <a:extLst>
                    <a:ext uri="{9D8B030D-6E8A-4147-A177-3AD203B41FA5}">
                      <a16:colId xmlns:a16="http://schemas.microsoft.com/office/drawing/2014/main" val="20000"/>
                    </a:ext>
                  </a:extLst>
                </a:gridCol>
                <a:gridCol w="4794345">
                  <a:extLst>
                    <a:ext uri="{9D8B030D-6E8A-4147-A177-3AD203B41FA5}">
                      <a16:colId xmlns:a16="http://schemas.microsoft.com/office/drawing/2014/main" val="20001"/>
                    </a:ext>
                  </a:extLst>
                </a:gridCol>
              </a:tblGrid>
              <a:tr h="203892">
                <a:tc>
                  <a:txBody>
                    <a:bodyPr/>
                    <a:lstStyle/>
                    <a:p>
                      <a:pPr algn="ctr" fontAlgn="ctr"/>
                      <a:r>
                        <a:rPr lang="en-US" b="1" dirty="0">
                          <a:effectLst/>
                        </a:rPr>
                        <a:t>Condition</a:t>
                      </a:r>
                    </a:p>
                  </a:txBody>
                  <a:tcPr marT="47625" anchor="ctr"/>
                </a:tc>
                <a:tc>
                  <a:txBody>
                    <a:bodyPr/>
                    <a:lstStyle/>
                    <a:p>
                      <a:pPr algn="ctr" fontAlgn="ctr"/>
                      <a:r>
                        <a:rPr lang="en-US" b="1" dirty="0">
                          <a:effectLst/>
                        </a:rPr>
                        <a:t>Prevalence, percent*</a:t>
                      </a:r>
                    </a:p>
                  </a:txBody>
                  <a:tcPr marT="47625" anchor="ctr"/>
                </a:tc>
                <a:extLst>
                  <a:ext uri="{0D108BD9-81ED-4DB2-BD59-A6C34878D82A}">
                    <a16:rowId xmlns:a16="http://schemas.microsoft.com/office/drawing/2014/main" val="10000"/>
                  </a:ext>
                </a:extLst>
              </a:tr>
              <a:tr h="203892">
                <a:tc>
                  <a:txBody>
                    <a:bodyPr/>
                    <a:lstStyle/>
                    <a:p>
                      <a:pPr fontAlgn="t"/>
                      <a:r>
                        <a:rPr lang="en-US" dirty="0">
                          <a:effectLst/>
                        </a:rPr>
                        <a:t>Activated protein C resistance (factor V Leiden)</a:t>
                      </a:r>
                    </a:p>
                  </a:txBody>
                  <a:tcPr anchor="ctr"/>
                </a:tc>
                <a:tc>
                  <a:txBody>
                    <a:bodyPr/>
                    <a:lstStyle/>
                    <a:p>
                      <a:pPr algn="ctr" fontAlgn="t"/>
                      <a:r>
                        <a:rPr lang="en-US" dirty="0">
                          <a:effectLst/>
                        </a:rPr>
                        <a:t>12 to 40</a:t>
                      </a:r>
                    </a:p>
                  </a:txBody>
                  <a:tcPr anchor="ctr"/>
                </a:tc>
                <a:extLst>
                  <a:ext uri="{0D108BD9-81ED-4DB2-BD59-A6C34878D82A}">
                    <a16:rowId xmlns:a16="http://schemas.microsoft.com/office/drawing/2014/main" val="10001"/>
                  </a:ext>
                </a:extLst>
              </a:tr>
              <a:tr h="370840">
                <a:tc>
                  <a:txBody>
                    <a:bodyPr/>
                    <a:lstStyle/>
                    <a:p>
                      <a:pPr fontAlgn="t"/>
                      <a:r>
                        <a:rPr lang="en-US" dirty="0">
                          <a:effectLst/>
                        </a:rPr>
                        <a:t>Prothrombin G20210A gene mutation</a:t>
                      </a:r>
                    </a:p>
                  </a:txBody>
                  <a:tcPr anchor="ctr"/>
                </a:tc>
                <a:tc>
                  <a:txBody>
                    <a:bodyPr/>
                    <a:lstStyle/>
                    <a:p>
                      <a:pPr algn="ctr" fontAlgn="t"/>
                      <a:r>
                        <a:rPr lang="en-US" dirty="0">
                          <a:effectLst/>
                        </a:rPr>
                        <a:t>6 to 18</a:t>
                      </a:r>
                    </a:p>
                  </a:txBody>
                  <a:tcPr anchor="ctr"/>
                </a:tc>
                <a:extLst>
                  <a:ext uri="{0D108BD9-81ED-4DB2-BD59-A6C34878D82A}">
                    <a16:rowId xmlns:a16="http://schemas.microsoft.com/office/drawing/2014/main" val="10002"/>
                  </a:ext>
                </a:extLst>
              </a:tr>
              <a:tr h="370840">
                <a:tc>
                  <a:txBody>
                    <a:bodyPr/>
                    <a:lstStyle/>
                    <a:p>
                      <a:pPr fontAlgn="t"/>
                      <a:r>
                        <a:rPr lang="en-US" dirty="0">
                          <a:effectLst/>
                        </a:rPr>
                        <a:t>Deficiencies of Antithrombin, protein C, protein S</a:t>
                      </a:r>
                    </a:p>
                  </a:txBody>
                  <a:tcPr anchor="ctr"/>
                </a:tc>
                <a:tc>
                  <a:txBody>
                    <a:bodyPr/>
                    <a:lstStyle/>
                    <a:p>
                      <a:pPr algn="ctr" fontAlgn="t"/>
                      <a:r>
                        <a:rPr lang="en-US" dirty="0">
                          <a:effectLst/>
                        </a:rPr>
                        <a:t>5 to 15</a:t>
                      </a:r>
                    </a:p>
                  </a:txBody>
                  <a:tcPr anchor="ctr"/>
                </a:tc>
                <a:extLst>
                  <a:ext uri="{0D108BD9-81ED-4DB2-BD59-A6C34878D82A}">
                    <a16:rowId xmlns:a16="http://schemas.microsoft.com/office/drawing/2014/main" val="10003"/>
                  </a:ext>
                </a:extLst>
              </a:tr>
              <a:tr h="370840">
                <a:tc>
                  <a:txBody>
                    <a:bodyPr/>
                    <a:lstStyle/>
                    <a:p>
                      <a:pPr fontAlgn="t"/>
                      <a:r>
                        <a:rPr lang="en-US">
                          <a:effectLst/>
                        </a:rPr>
                        <a:t>Antiphospholipid antibody syndrome</a:t>
                      </a:r>
                    </a:p>
                  </a:txBody>
                  <a:tcPr anchor="ctr"/>
                </a:tc>
                <a:tc>
                  <a:txBody>
                    <a:bodyPr/>
                    <a:lstStyle/>
                    <a:p>
                      <a:pPr algn="ctr" fontAlgn="t"/>
                      <a:r>
                        <a:rPr lang="en-US" dirty="0">
                          <a:effectLst/>
                        </a:rPr>
                        <a:t>5 to 10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823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897578"/>
            <a:ext cx="5181600" cy="4351338"/>
          </a:xfrm>
          <a:ln>
            <a:solidFill>
              <a:schemeClr val="tx1"/>
            </a:solidFill>
          </a:ln>
        </p:spPr>
        <p:txBody>
          <a:bodyPr/>
          <a:lstStyle/>
          <a:p>
            <a:pPr marL="0" indent="0" algn="ctr">
              <a:buNone/>
            </a:pPr>
            <a:r>
              <a:rPr lang="en-US" b="1" u="sng" dirty="0">
                <a:ea typeface="+mj-ea"/>
                <a:cs typeface="+mj-cs"/>
              </a:rPr>
              <a:t>High-risk inherited thrombophilia:</a:t>
            </a:r>
          </a:p>
          <a:p>
            <a:pPr marL="342900" indent="-342900">
              <a:buFont typeface="Arial"/>
              <a:buChar char="•"/>
            </a:pPr>
            <a:r>
              <a:rPr lang="en-US" sz="2400" dirty="0"/>
              <a:t>Homozygous factor V Leiden </a:t>
            </a:r>
          </a:p>
          <a:p>
            <a:pPr marL="342900" indent="-342900">
              <a:buFont typeface="Arial"/>
              <a:buChar char="•"/>
            </a:pPr>
            <a:r>
              <a:rPr lang="en-US" sz="2400" dirty="0"/>
              <a:t>Homozygous prothrombin G20210A mutation </a:t>
            </a:r>
          </a:p>
          <a:p>
            <a:pPr marL="342900" indent="-342900">
              <a:buFont typeface="Arial"/>
              <a:buChar char="•"/>
            </a:pPr>
            <a:r>
              <a:rPr lang="en-US" sz="2400" dirty="0"/>
              <a:t>Compound heterozygous factor V Leiden with prothrombin mutation </a:t>
            </a:r>
          </a:p>
          <a:p>
            <a:pPr marL="342900" indent="-342900">
              <a:buFont typeface="Arial"/>
              <a:buChar char="•"/>
            </a:pPr>
            <a:r>
              <a:rPr lang="en-US" sz="2400" dirty="0"/>
              <a:t> Antithrombin deficiency</a:t>
            </a:r>
          </a:p>
          <a:p>
            <a:endParaRPr lang="en-US" dirty="0"/>
          </a:p>
        </p:txBody>
      </p:sp>
      <p:sp>
        <p:nvSpPr>
          <p:cNvPr id="6" name="Content Placeholder 5"/>
          <p:cNvSpPr>
            <a:spLocks noGrp="1"/>
          </p:cNvSpPr>
          <p:nvPr>
            <p:ph sz="half" idx="2"/>
          </p:nvPr>
        </p:nvSpPr>
        <p:spPr>
          <a:xfrm>
            <a:off x="6172200" y="897578"/>
            <a:ext cx="5181600" cy="4351338"/>
          </a:xfrm>
          <a:ln>
            <a:solidFill>
              <a:schemeClr val="tx1"/>
            </a:solidFill>
          </a:ln>
        </p:spPr>
        <p:txBody>
          <a:bodyPr/>
          <a:lstStyle/>
          <a:p>
            <a:pPr marL="0" indent="0" algn="ctr">
              <a:buNone/>
            </a:pPr>
            <a:r>
              <a:rPr lang="en-US" b="1" u="sng" dirty="0">
                <a:ea typeface="+mj-ea"/>
                <a:cs typeface="+mj-cs"/>
              </a:rPr>
              <a:t>Low-risk inherited thrombophilia:</a:t>
            </a:r>
          </a:p>
          <a:p>
            <a:endParaRPr lang="en-US" sz="2400" dirty="0">
              <a:solidFill>
                <a:srgbClr val="333333"/>
              </a:solidFill>
              <a:effectLst>
                <a:outerShdw blurRad="63500" dir="2700000" algn="tl" rotWithShape="0">
                  <a:prstClr val="white">
                    <a:alpha val="40000"/>
                  </a:prstClr>
                </a:outerShdw>
              </a:effectLst>
            </a:endParaRPr>
          </a:p>
          <a:p>
            <a:r>
              <a:rPr lang="en-US" sz="2400" dirty="0">
                <a:solidFill>
                  <a:srgbClr val="333333"/>
                </a:solidFill>
                <a:effectLst>
                  <a:outerShdw blurRad="63500" dir="2700000" algn="tl" rotWithShape="0">
                    <a:prstClr val="white">
                      <a:alpha val="40000"/>
                    </a:prstClr>
                  </a:outerShdw>
                </a:effectLst>
              </a:rPr>
              <a:t>Heterozygous factor V Leiden </a:t>
            </a:r>
          </a:p>
          <a:p>
            <a:r>
              <a:rPr lang="en-US" sz="2400" dirty="0">
                <a:solidFill>
                  <a:srgbClr val="333333"/>
                </a:solidFill>
                <a:effectLst>
                  <a:outerShdw blurRad="63500" dir="2700000" algn="tl" rotWithShape="0">
                    <a:prstClr val="white">
                      <a:alpha val="40000"/>
                    </a:prstClr>
                  </a:outerShdw>
                </a:effectLst>
              </a:rPr>
              <a:t>Heterozygous prothrombin G20210A mutation </a:t>
            </a:r>
          </a:p>
          <a:p>
            <a:r>
              <a:rPr lang="en-US" sz="2400" dirty="0">
                <a:solidFill>
                  <a:srgbClr val="333333"/>
                </a:solidFill>
                <a:effectLst>
                  <a:outerShdw blurRad="63500" dir="2700000" algn="tl" rotWithShape="0">
                    <a:prstClr val="white">
                      <a:alpha val="40000"/>
                    </a:prstClr>
                  </a:outerShdw>
                </a:effectLst>
              </a:rPr>
              <a:t>Protein S deficiency </a:t>
            </a:r>
          </a:p>
          <a:p>
            <a:r>
              <a:rPr lang="en-US" sz="2400" dirty="0">
                <a:solidFill>
                  <a:srgbClr val="333333"/>
                </a:solidFill>
                <a:effectLst>
                  <a:outerShdw blurRad="63500" dir="2700000" algn="tl" rotWithShape="0">
                    <a:prstClr val="white">
                      <a:alpha val="40000"/>
                    </a:prstClr>
                  </a:outerShdw>
                </a:effectLst>
              </a:rPr>
              <a:t>Protein C deficiency</a:t>
            </a:r>
          </a:p>
          <a:p>
            <a:pPr marL="342900" indent="-342900">
              <a:buFont typeface="Arial"/>
              <a:buChar char="•"/>
            </a:pPr>
            <a:endParaRPr lang="en-US" dirty="0">
              <a:solidFill>
                <a:srgbClr val="333333"/>
              </a:solidFill>
              <a:effectLst>
                <a:outerShdw blurRad="63500" dir="2700000" algn="tl" rotWithShape="0">
                  <a:prstClr val="white">
                    <a:alpha val="40000"/>
                  </a:prstClr>
                </a:outerShdw>
              </a:effectLst>
            </a:endParaRPr>
          </a:p>
          <a:p>
            <a:endParaRPr lang="en-US" dirty="0"/>
          </a:p>
        </p:txBody>
      </p:sp>
    </p:spTree>
    <p:extLst>
      <p:ext uri="{BB962C8B-B14F-4D97-AF65-F5344CB8AC3E}">
        <p14:creationId xmlns:p14="http://schemas.microsoft.com/office/powerpoint/2010/main" val="37435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a:solidFill>
            <a:srgbClr val="FFFF00"/>
          </a:solidFill>
        </p:spPr>
        <p:txBody>
          <a:bodyPr>
            <a:normAutofit/>
          </a:bodyPr>
          <a:lstStyle/>
          <a:p>
            <a:r>
              <a:rPr lang="en-US" sz="4000" b="1" i="1" dirty="0">
                <a:latin typeface="+mn-lt"/>
              </a:rPr>
              <a:t>Thrombophilia testing-when</a:t>
            </a:r>
            <a:br>
              <a:rPr lang="en-US" sz="4000" b="1" i="1" dirty="0">
                <a:latin typeface="+mn-lt"/>
              </a:rPr>
            </a:br>
            <a:endParaRPr lang="en-US" sz="4000" b="1" i="1" dirty="0">
              <a:latin typeface="+mn-lt"/>
            </a:endParaRPr>
          </a:p>
        </p:txBody>
      </p:sp>
      <p:sp>
        <p:nvSpPr>
          <p:cNvPr id="5" name="Subtitle 4"/>
          <p:cNvSpPr>
            <a:spLocks noGrp="1"/>
          </p:cNvSpPr>
          <p:nvPr>
            <p:ph type="subTitle" idx="4294967295"/>
          </p:nvPr>
        </p:nvSpPr>
        <p:spPr>
          <a:xfrm>
            <a:off x="1524000" y="3602038"/>
            <a:ext cx="9144000" cy="1655762"/>
          </a:xfrm>
          <a:prstGeom prst="rect">
            <a:avLst/>
          </a:prstGeom>
        </p:spPr>
        <p:txBody>
          <a:bodyPr/>
          <a:lstStyle/>
          <a:p>
            <a:endParaRPr lang="en-US" dirty="0"/>
          </a:p>
        </p:txBody>
      </p:sp>
    </p:spTree>
    <p:extLst>
      <p:ext uri="{BB962C8B-B14F-4D97-AF65-F5344CB8AC3E}">
        <p14:creationId xmlns:p14="http://schemas.microsoft.com/office/powerpoint/2010/main" val="85015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Risk factors (causes) for the development of venous thrombosis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13390"/>
              </p:ext>
            </p:extLst>
          </p:nvPr>
        </p:nvGraphicFramePr>
        <p:xfrm>
          <a:off x="838200" y="1825625"/>
          <a:ext cx="10515600" cy="262001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0000"/>
                    </a:ext>
                  </a:extLst>
                </a:gridCol>
              </a:tblGrid>
              <a:tr h="32863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b="1" u="sng" dirty="0">
                          <a:effectLst/>
                        </a:rPr>
                        <a:t>Inherited thrombophilia</a:t>
                      </a:r>
                    </a:p>
                    <a:p>
                      <a:pPr fontAlgn="ctr"/>
                      <a:endParaRPr lang="en-US" sz="2000" b="1" dirty="0">
                        <a:effectLst/>
                      </a:endParaRPr>
                    </a:p>
                  </a:txBody>
                  <a:tcPr marT="47625" marB="47625" anchor="ctr"/>
                </a:tc>
                <a:extLst>
                  <a:ext uri="{0D108BD9-81ED-4DB2-BD59-A6C34878D82A}">
                    <a16:rowId xmlns:a16="http://schemas.microsoft.com/office/drawing/2014/main" val="10000"/>
                  </a:ext>
                </a:extLst>
              </a:tr>
              <a:tr h="370840">
                <a:tc>
                  <a:txBody>
                    <a:bodyPr/>
                    <a:lstStyle/>
                    <a:p>
                      <a:pPr fontAlgn="t"/>
                      <a:r>
                        <a:rPr lang="en-US" dirty="0">
                          <a:effectLst/>
                        </a:rPr>
                        <a:t>Factor V Leiden mutation</a:t>
                      </a:r>
                    </a:p>
                  </a:txBody>
                  <a:tcPr anchor="ctr"/>
                </a:tc>
                <a:extLst>
                  <a:ext uri="{0D108BD9-81ED-4DB2-BD59-A6C34878D82A}">
                    <a16:rowId xmlns:a16="http://schemas.microsoft.com/office/drawing/2014/main" val="10001"/>
                  </a:ext>
                </a:extLst>
              </a:tr>
              <a:tr h="370840">
                <a:tc>
                  <a:txBody>
                    <a:bodyPr/>
                    <a:lstStyle/>
                    <a:p>
                      <a:pPr fontAlgn="t"/>
                      <a:r>
                        <a:rPr lang="en-US" dirty="0">
                          <a:effectLst/>
                        </a:rPr>
                        <a:t>Prothrombin gene</a:t>
                      </a:r>
                      <a:r>
                        <a:rPr lang="en-US" baseline="0" dirty="0">
                          <a:effectLst/>
                        </a:rPr>
                        <a:t> </a:t>
                      </a:r>
                      <a:r>
                        <a:rPr lang="en-US" dirty="0">
                          <a:effectLst/>
                        </a:rPr>
                        <a:t>mutation (Prothrombin G20210A )</a:t>
                      </a:r>
                    </a:p>
                  </a:txBody>
                  <a:tcPr anchor="ctr"/>
                </a:tc>
                <a:extLst>
                  <a:ext uri="{0D108BD9-81ED-4DB2-BD59-A6C34878D82A}">
                    <a16:rowId xmlns:a16="http://schemas.microsoft.com/office/drawing/2014/main" val="10002"/>
                  </a:ext>
                </a:extLst>
              </a:tr>
              <a:tr h="370840">
                <a:tc>
                  <a:txBody>
                    <a:bodyPr/>
                    <a:lstStyle/>
                    <a:p>
                      <a:pPr fontAlgn="t"/>
                      <a:r>
                        <a:rPr lang="en-US">
                          <a:effectLst/>
                        </a:rPr>
                        <a:t>Protein S deficiency</a:t>
                      </a:r>
                    </a:p>
                  </a:txBody>
                  <a:tcPr anchor="ctr"/>
                </a:tc>
                <a:extLst>
                  <a:ext uri="{0D108BD9-81ED-4DB2-BD59-A6C34878D82A}">
                    <a16:rowId xmlns:a16="http://schemas.microsoft.com/office/drawing/2014/main" val="10003"/>
                  </a:ext>
                </a:extLst>
              </a:tr>
              <a:tr h="370840">
                <a:tc>
                  <a:txBody>
                    <a:bodyPr/>
                    <a:lstStyle/>
                    <a:p>
                      <a:pPr fontAlgn="t"/>
                      <a:r>
                        <a:rPr lang="en-US">
                          <a:effectLst/>
                        </a:rPr>
                        <a:t>Protein C deficiency</a:t>
                      </a:r>
                    </a:p>
                  </a:txBody>
                  <a:tcPr anchor="ctr"/>
                </a:tc>
                <a:extLst>
                  <a:ext uri="{0D108BD9-81ED-4DB2-BD59-A6C34878D82A}">
                    <a16:rowId xmlns:a16="http://schemas.microsoft.com/office/drawing/2014/main" val="10004"/>
                  </a:ext>
                </a:extLst>
              </a:tr>
              <a:tr h="370840">
                <a:tc>
                  <a:txBody>
                    <a:bodyPr/>
                    <a:lstStyle/>
                    <a:p>
                      <a:pPr fontAlgn="t"/>
                      <a:r>
                        <a:rPr lang="en-US" dirty="0">
                          <a:effectLst/>
                        </a:rPr>
                        <a:t>Antithrombin deficiency</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854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Ideally, evaluation for thrombophilia should occur when:</a:t>
            </a:r>
          </a:p>
        </p:txBody>
      </p:sp>
      <p:sp>
        <p:nvSpPr>
          <p:cNvPr id="3" name="Content Placeholder 2"/>
          <p:cNvSpPr>
            <a:spLocks noGrp="1"/>
          </p:cNvSpPr>
          <p:nvPr>
            <p:ph idx="1"/>
          </p:nvPr>
        </p:nvSpPr>
        <p:spPr/>
        <p:txBody>
          <a:bodyPr>
            <a:normAutofit fontScale="25000" lnSpcReduction="20000"/>
          </a:bodyPr>
          <a:lstStyle/>
          <a:p>
            <a:r>
              <a:rPr lang="en-US" dirty="0"/>
              <a:t>The patient is not pregnant</a:t>
            </a:r>
          </a:p>
          <a:p>
            <a:r>
              <a:rPr lang="en-US" dirty="0"/>
              <a:t>Does not have an acute thrombotic event</a:t>
            </a:r>
          </a:p>
          <a:p>
            <a:r>
              <a:rPr lang="en-US" dirty="0"/>
              <a:t>Is not on anticoagulation therapy </a:t>
            </a:r>
          </a:p>
          <a:p>
            <a:endParaRPr lang="en-US" dirty="0"/>
          </a:p>
          <a:p>
            <a:endParaRPr lang="en-US" dirty="0"/>
          </a:p>
        </p:txBody>
      </p:sp>
      <p:pic>
        <p:nvPicPr>
          <p:cNvPr id="4" name="Picture 3"/>
          <p:cNvPicPr>
            <a:picLocks noChangeAspect="1"/>
          </p:cNvPicPr>
          <p:nvPr/>
        </p:nvPicPr>
        <p:blipFill>
          <a:blip r:embed="rId2"/>
          <a:stretch>
            <a:fillRect/>
          </a:stretch>
        </p:blipFill>
        <p:spPr>
          <a:xfrm>
            <a:off x="855864" y="3602174"/>
            <a:ext cx="2542252" cy="3200677"/>
          </a:xfrm>
          <a:prstGeom prst="rect">
            <a:avLst/>
          </a:prstGeom>
        </p:spPr>
      </p:pic>
      <p:pic>
        <p:nvPicPr>
          <p:cNvPr id="5" name="Picture 4"/>
          <p:cNvPicPr>
            <a:picLocks noChangeAspect="1"/>
          </p:cNvPicPr>
          <p:nvPr/>
        </p:nvPicPr>
        <p:blipFill>
          <a:blip r:embed="rId3"/>
          <a:stretch>
            <a:fillRect/>
          </a:stretch>
        </p:blipFill>
        <p:spPr>
          <a:xfrm>
            <a:off x="4056051" y="4188101"/>
            <a:ext cx="3048000" cy="2028825"/>
          </a:xfrm>
          <a:prstGeom prst="rect">
            <a:avLst/>
          </a:prstGeom>
        </p:spPr>
      </p:pic>
      <p:pic>
        <p:nvPicPr>
          <p:cNvPr id="6" name="Picture 5"/>
          <p:cNvPicPr>
            <a:picLocks noChangeAspect="1"/>
          </p:cNvPicPr>
          <p:nvPr/>
        </p:nvPicPr>
        <p:blipFill>
          <a:blip r:embed="rId4"/>
          <a:stretch>
            <a:fillRect/>
          </a:stretch>
        </p:blipFill>
        <p:spPr>
          <a:xfrm>
            <a:off x="7956644" y="1825625"/>
            <a:ext cx="3810853" cy="2528115"/>
          </a:xfrm>
          <a:prstGeom prst="rect">
            <a:avLst/>
          </a:prstGeom>
        </p:spPr>
      </p:pic>
      <p:sp>
        <p:nvSpPr>
          <p:cNvPr id="7" name="Cross 6"/>
          <p:cNvSpPr/>
          <p:nvPr/>
        </p:nvSpPr>
        <p:spPr>
          <a:xfrm rot="2623864">
            <a:off x="1065344" y="5527343"/>
            <a:ext cx="914400" cy="9144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rot="2623864">
            <a:off x="3772950" y="5527344"/>
            <a:ext cx="914400" cy="9144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rot="2623864">
            <a:off x="9428064" y="3730900"/>
            <a:ext cx="914400" cy="9144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16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Timing of tests and effect of anticoagulants</a:t>
            </a:r>
            <a:endParaRPr lang="en-US" sz="4000" dirty="0">
              <a:latin typeface="+mn-lt"/>
            </a:endParaRPr>
          </a:p>
        </p:txBody>
      </p:sp>
      <p:sp>
        <p:nvSpPr>
          <p:cNvPr id="3" name="Content Placeholder 2"/>
          <p:cNvSpPr>
            <a:spLocks noGrp="1"/>
          </p:cNvSpPr>
          <p:nvPr>
            <p:ph idx="1"/>
          </p:nvPr>
        </p:nvSpPr>
        <p:spPr/>
        <p:txBody>
          <a:bodyPr>
            <a:normAutofit fontScale="25000" lnSpcReduction="20000"/>
          </a:bodyPr>
          <a:lstStyle/>
          <a:p>
            <a:r>
              <a:rPr lang="en-US" dirty="0"/>
              <a:t>Acute thrombosis and anticoagulants affect the levels and/or functional activity of many of the anticoagulant factors that are typically measured in hypercoagulable panels.</a:t>
            </a:r>
          </a:p>
          <a:p>
            <a:endParaRPr lang="en-US" dirty="0"/>
          </a:p>
          <a:p>
            <a:r>
              <a:rPr lang="en-US" dirty="0"/>
              <a:t>For patients undergoing testing, it is preferred that all tests be performed </a:t>
            </a:r>
            <a:r>
              <a:rPr lang="en-US" u="sng" dirty="0">
                <a:solidFill>
                  <a:srgbClr val="FF0000"/>
                </a:solidFill>
              </a:rPr>
              <a:t>a minimum of two weeks following discontinuation of anticoagulation</a:t>
            </a:r>
            <a:r>
              <a:rPr lang="en-US" dirty="0"/>
              <a:t>, when feasible.</a:t>
            </a:r>
          </a:p>
          <a:p>
            <a:pPr marL="0" indent="0">
              <a:buNone/>
            </a:pPr>
            <a:endParaRPr lang="en-US" dirty="0"/>
          </a:p>
          <a:p>
            <a:r>
              <a:rPr lang="en-US" dirty="0"/>
              <a:t>This approach avoids repeated testing, erroneous test results, and recurrent office visits.</a:t>
            </a:r>
          </a:p>
        </p:txBody>
      </p:sp>
    </p:spTree>
    <p:extLst>
      <p:ext uri="{BB962C8B-B14F-4D97-AF65-F5344CB8AC3E}">
        <p14:creationId xmlns:p14="http://schemas.microsoft.com/office/powerpoint/2010/main" val="28504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mn-lt"/>
              </a:rPr>
              <a:t>Occasionally, these tests are performed at the time of diagnosis (</a:t>
            </a:r>
            <a:r>
              <a:rPr lang="en-US" sz="2400" dirty="0" err="1">
                <a:latin typeface="+mn-lt"/>
              </a:rPr>
              <a:t>ie</a:t>
            </a:r>
            <a:r>
              <a:rPr lang="en-US" sz="2400" dirty="0">
                <a:latin typeface="+mn-lt"/>
              </a:rPr>
              <a:t>, in the setting of acute thrombosis) or after the patient has initiated anticoagulation. In such settings, the following general principles apply,</a:t>
            </a:r>
          </a:p>
        </p:txBody>
      </p:sp>
      <p:sp>
        <p:nvSpPr>
          <p:cNvPr id="3" name="Content Placeholder 2"/>
          <p:cNvSpPr>
            <a:spLocks noGrp="1"/>
          </p:cNvSpPr>
          <p:nvPr>
            <p:ph idx="1"/>
          </p:nvPr>
        </p:nvSpPr>
        <p:spPr/>
        <p:txBody>
          <a:bodyPr>
            <a:normAutofit fontScale="25000" lnSpcReduction="20000"/>
          </a:bodyPr>
          <a:lstStyle/>
          <a:p>
            <a:r>
              <a:rPr lang="en-US" dirty="0"/>
              <a:t>Acute thrombosis can reduce the plasma concentrations of </a:t>
            </a:r>
            <a:r>
              <a:rPr lang="en-US" dirty="0" err="1"/>
              <a:t>antithrombin</a:t>
            </a:r>
            <a:r>
              <a:rPr lang="en-US" dirty="0"/>
              <a:t>, protein C, and protein S.</a:t>
            </a:r>
          </a:p>
          <a:p>
            <a:r>
              <a:rPr lang="en-US" dirty="0"/>
              <a:t>Heparin can reduce the plasma concentration of </a:t>
            </a:r>
            <a:r>
              <a:rPr lang="en-US" dirty="0" err="1"/>
              <a:t>antithrombin</a:t>
            </a:r>
            <a:r>
              <a:rPr lang="en-US" dirty="0"/>
              <a:t> and falsely lead to the detection of a lupus anticoagulant (LA).</a:t>
            </a:r>
          </a:p>
          <a:p>
            <a:r>
              <a:rPr lang="en-US" dirty="0"/>
              <a:t>Warfarin can reduce the functional activity, and to a lesser extent antigenic levels of, protein S and protein C, and can affect the detection of LA. Warfarin may rarely elevate </a:t>
            </a:r>
            <a:r>
              <a:rPr lang="en-US" dirty="0" err="1"/>
              <a:t>antithrombin</a:t>
            </a:r>
            <a:r>
              <a:rPr lang="en-US" dirty="0"/>
              <a:t> concentrations.</a:t>
            </a:r>
          </a:p>
          <a:p>
            <a:r>
              <a:rPr lang="en-US" dirty="0"/>
              <a:t>The direct thrombin inhibitor, </a:t>
            </a:r>
            <a:r>
              <a:rPr lang="en-US" dirty="0" err="1"/>
              <a:t>dabigatran</a:t>
            </a:r>
            <a:r>
              <a:rPr lang="en-US" dirty="0"/>
              <a:t>, can lead to overestimates of </a:t>
            </a:r>
            <a:r>
              <a:rPr lang="en-US" dirty="0" err="1"/>
              <a:t>antithrombin</a:t>
            </a:r>
            <a:r>
              <a:rPr lang="en-US" dirty="0"/>
              <a:t> and protein S and C levels, depending upon the assay used to measure such proteins. </a:t>
            </a:r>
          </a:p>
          <a:p>
            <a:r>
              <a:rPr lang="en-US" dirty="0"/>
              <a:t>The factor </a:t>
            </a:r>
            <a:r>
              <a:rPr lang="en-US" dirty="0" err="1"/>
              <a:t>Xa</a:t>
            </a:r>
            <a:r>
              <a:rPr lang="en-US" dirty="0"/>
              <a:t> inhibitors (</a:t>
            </a:r>
            <a:r>
              <a:rPr lang="en-US" dirty="0" err="1"/>
              <a:t>eg</a:t>
            </a:r>
            <a:r>
              <a:rPr lang="en-US" dirty="0"/>
              <a:t>, </a:t>
            </a:r>
            <a:r>
              <a:rPr lang="en-US" dirty="0" err="1"/>
              <a:t>rivaroxaban</a:t>
            </a:r>
            <a:r>
              <a:rPr lang="en-US" dirty="0"/>
              <a:t>, </a:t>
            </a:r>
            <a:r>
              <a:rPr lang="en-US" dirty="0" err="1"/>
              <a:t>apixaban</a:t>
            </a:r>
            <a:r>
              <a:rPr lang="en-US" dirty="0"/>
              <a:t>) can produce overestimates of </a:t>
            </a:r>
            <a:r>
              <a:rPr lang="en-US" dirty="0" err="1"/>
              <a:t>antithrombin</a:t>
            </a:r>
            <a:r>
              <a:rPr lang="en-US" dirty="0"/>
              <a:t> levels, depending upon the assay used to measure it.</a:t>
            </a:r>
          </a:p>
          <a:p>
            <a:r>
              <a:rPr lang="en-US" dirty="0"/>
              <a:t>If plasma levels of </a:t>
            </a:r>
            <a:r>
              <a:rPr lang="en-US" dirty="0" err="1"/>
              <a:t>antithrombin</a:t>
            </a:r>
            <a:r>
              <a:rPr lang="en-US" dirty="0"/>
              <a:t> and protein S and C are obtained at presentation prior to the administration of anticoagulant therapy and are well within the normal range, then a deficiency of these proteins is excluded. In contrast, a low concentration in the setting of acute thrombosis must be confirmed by repeat testing after anticoagulation has been discontinued.</a:t>
            </a:r>
          </a:p>
          <a:p>
            <a:r>
              <a:rPr lang="en-US" dirty="0"/>
              <a:t>For patients in whom the risk of recurrent thrombosis is too great to temporarily discontinue anticoagulation and a diagnosis is necessary, protein C or protein S levels can be measured while the patient is </a:t>
            </a:r>
            <a:r>
              <a:rPr lang="en-US" dirty="0" err="1"/>
              <a:t>anticoagulated</a:t>
            </a:r>
            <a:r>
              <a:rPr lang="en-US" dirty="0"/>
              <a:t> with heparin for another reason (</a:t>
            </a:r>
            <a:r>
              <a:rPr lang="en-US" dirty="0" err="1"/>
              <a:t>eg</a:t>
            </a:r>
            <a:r>
              <a:rPr lang="en-US" dirty="0"/>
              <a:t>, bridging anticoagulation for surgery). Conversely, a "clinically confident" diagnosis of </a:t>
            </a:r>
            <a:r>
              <a:rPr lang="en-US" dirty="0" err="1"/>
              <a:t>antithrombin</a:t>
            </a:r>
            <a:r>
              <a:rPr lang="en-US" dirty="0"/>
              <a:t> deficiency may be made in most patients while the patient is on warfarin.</a:t>
            </a:r>
          </a:p>
        </p:txBody>
      </p:sp>
    </p:spTree>
    <p:extLst>
      <p:ext uri="{BB962C8B-B14F-4D97-AF65-F5344CB8AC3E}">
        <p14:creationId xmlns:p14="http://schemas.microsoft.com/office/powerpoint/2010/main" val="323509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a:solidFill>
            <a:srgbClr val="FFFF00"/>
          </a:solidFill>
        </p:spPr>
        <p:txBody>
          <a:bodyPr>
            <a:normAutofit/>
          </a:bodyPr>
          <a:lstStyle/>
          <a:p>
            <a:r>
              <a:rPr lang="en-US" sz="4000" b="1" i="1" dirty="0">
                <a:latin typeface="+mn-lt"/>
              </a:rPr>
              <a:t>Inheritable thrombophilia panels</a:t>
            </a:r>
            <a:br>
              <a:rPr lang="en-US" sz="4000" b="1" i="1" dirty="0">
                <a:latin typeface="+mn-lt"/>
              </a:rPr>
            </a:br>
            <a:r>
              <a:rPr lang="en-US" sz="4000" b="1" i="1" dirty="0">
                <a:latin typeface="+mn-lt"/>
              </a:rPr>
              <a:t> </a:t>
            </a:r>
          </a:p>
        </p:txBody>
      </p:sp>
      <p:sp>
        <p:nvSpPr>
          <p:cNvPr id="5" name="Subtitle 4"/>
          <p:cNvSpPr>
            <a:spLocks noGrp="1"/>
          </p:cNvSpPr>
          <p:nvPr>
            <p:ph type="subTitle" idx="4294967295"/>
          </p:nvPr>
        </p:nvSpPr>
        <p:spPr>
          <a:xfrm>
            <a:off x="1524000" y="3602038"/>
            <a:ext cx="9144000" cy="1655762"/>
          </a:xfrm>
          <a:prstGeom prst="rect">
            <a:avLst/>
          </a:prstGeom>
        </p:spPr>
        <p:txBody>
          <a:bodyPr/>
          <a:lstStyle/>
          <a:p>
            <a:endParaRPr lang="en-US"/>
          </a:p>
        </p:txBody>
      </p:sp>
    </p:spTree>
    <p:extLst>
      <p:ext uri="{BB962C8B-B14F-4D97-AF65-F5344CB8AC3E}">
        <p14:creationId xmlns:p14="http://schemas.microsoft.com/office/powerpoint/2010/main" val="246864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8047"/>
            <a:ext cx="10515600" cy="5248915"/>
          </a:xfrm>
        </p:spPr>
        <p:txBody>
          <a:bodyPr>
            <a:normAutofit/>
          </a:bodyPr>
          <a:lstStyle/>
          <a:p>
            <a:pPr marL="0" indent="0">
              <a:buNone/>
            </a:pPr>
            <a:r>
              <a:rPr lang="en-US" b="1" u="sng" dirty="0"/>
              <a:t>Activated protein C (APC) resistance/Factor V </a:t>
            </a:r>
            <a:r>
              <a:rPr lang="en-US" b="1" u="sng" dirty="0" err="1"/>
              <a:t>LeidenFVL</a:t>
            </a:r>
            <a:r>
              <a:rPr lang="en-US" u="sng" dirty="0"/>
              <a:t>:</a:t>
            </a:r>
          </a:p>
          <a:p>
            <a:r>
              <a:rPr lang="en-US" dirty="0"/>
              <a:t>FVL can be detected by </a:t>
            </a:r>
            <a:r>
              <a:rPr lang="en-US" dirty="0">
                <a:solidFill>
                  <a:srgbClr val="FF0000"/>
                </a:solidFill>
              </a:rPr>
              <a:t>genetic testing </a:t>
            </a:r>
            <a:r>
              <a:rPr lang="en-US" dirty="0"/>
              <a:t>(DNA testing) or a </a:t>
            </a:r>
            <a:r>
              <a:rPr lang="en-US" dirty="0">
                <a:solidFill>
                  <a:srgbClr val="FF0000"/>
                </a:solidFill>
              </a:rPr>
              <a:t>functional coagulation test</a:t>
            </a:r>
            <a:r>
              <a:rPr lang="en-US" dirty="0"/>
              <a:t> for activated protein C (APC) resistance using a "second-generation" assay. </a:t>
            </a:r>
          </a:p>
          <a:p>
            <a:r>
              <a:rPr lang="en-US" dirty="0"/>
              <a:t>Either of these approaches will generally give an accurate diagnosis of FVL, and </a:t>
            </a:r>
            <a:r>
              <a:rPr lang="en-US" dirty="0">
                <a:solidFill>
                  <a:srgbClr val="FF0000"/>
                </a:solidFill>
              </a:rPr>
              <a:t>the choice of diagnostic test can be based on cost and availability. </a:t>
            </a:r>
          </a:p>
          <a:p>
            <a:r>
              <a:rPr lang="en-US" dirty="0"/>
              <a:t>Patients with a low APC resistance ratio should then be genotyped for the mutation. </a:t>
            </a:r>
          </a:p>
          <a:p>
            <a:r>
              <a:rPr lang="en-US" dirty="0"/>
              <a:t>A negative result from genetic testing or a second or third-generation functional assay is good evidence that the individual doesn’t have FVL. However, testing errors may occur.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896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lstStyle/>
          <a:p>
            <a:pPr marL="0" indent="0">
              <a:buNone/>
            </a:pPr>
            <a:r>
              <a:rPr lang="en-US" b="1" u="sng" dirty="0"/>
              <a:t>Prothrombin gene mutation</a:t>
            </a:r>
            <a:r>
              <a:rPr lang="en-US" u="sng" dirty="0"/>
              <a:t>:</a:t>
            </a:r>
          </a:p>
          <a:p>
            <a:r>
              <a:rPr lang="en-US" dirty="0"/>
              <a:t>The prothrombin 20210A gene mutation is best detected by molecular analysis.</a:t>
            </a:r>
          </a:p>
          <a:p>
            <a:r>
              <a:rPr lang="en-US" dirty="0"/>
              <a:t>PCR is the most straightforward and cost-effective method of genetic testing for the G20210A  variant.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5488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343"/>
            <a:ext cx="10515600" cy="5221620"/>
          </a:xfrm>
        </p:spPr>
        <p:txBody>
          <a:bodyPr>
            <a:normAutofit fontScale="85000" lnSpcReduction="10000"/>
          </a:bodyPr>
          <a:lstStyle/>
          <a:p>
            <a:pPr marL="0" indent="0">
              <a:buNone/>
            </a:pPr>
            <a:r>
              <a:rPr lang="en-US" b="1" u="sng" dirty="0"/>
              <a:t>Proteins C and S</a:t>
            </a:r>
            <a:r>
              <a:rPr lang="en-US" u="sng" dirty="0"/>
              <a:t>:</a:t>
            </a:r>
          </a:p>
          <a:p>
            <a:r>
              <a:rPr lang="en-US" dirty="0"/>
              <a:t>The diagnosis of protein C deficiency is established by documenting low protein C levels.</a:t>
            </a:r>
          </a:p>
          <a:p>
            <a:pPr marL="0" indent="0">
              <a:buNone/>
            </a:pPr>
            <a:r>
              <a:rPr lang="en-US" dirty="0"/>
              <a:t>The best screening test for protein C deficiency is a </a:t>
            </a:r>
            <a:r>
              <a:rPr lang="en-US" dirty="0">
                <a:solidFill>
                  <a:srgbClr val="FF0000"/>
                </a:solidFill>
              </a:rPr>
              <a:t>functional assay </a:t>
            </a:r>
            <a:r>
              <a:rPr lang="en-US" dirty="0"/>
              <a:t>which detects both quantitative and qualitative defects. </a:t>
            </a:r>
          </a:p>
          <a:p>
            <a:r>
              <a:rPr lang="en-US" dirty="0"/>
              <a:t>Protein S deficiency is the most difficult of the hereditary </a:t>
            </a:r>
            <a:r>
              <a:rPr lang="en-US" dirty="0" err="1"/>
              <a:t>thrombophilias</a:t>
            </a:r>
            <a:r>
              <a:rPr lang="en-US" dirty="0"/>
              <a:t> to document with certainty.</a:t>
            </a:r>
          </a:p>
          <a:p>
            <a:pPr marL="0" indent="0">
              <a:buNone/>
            </a:pPr>
            <a:r>
              <a:rPr lang="en-US" dirty="0"/>
              <a:t>The best screening test for protein S deficiency is the </a:t>
            </a:r>
            <a:r>
              <a:rPr lang="en-US" dirty="0">
                <a:solidFill>
                  <a:srgbClr val="FF0000"/>
                </a:solidFill>
              </a:rPr>
              <a:t>free protein S antigen assay. </a:t>
            </a:r>
          </a:p>
          <a:p>
            <a:pPr marL="0" indent="0">
              <a:buNone/>
            </a:pPr>
            <a:endParaRPr lang="en-US" dirty="0"/>
          </a:p>
          <a:p>
            <a:pPr marL="0" indent="0">
              <a:buNone/>
            </a:pPr>
            <a:r>
              <a:rPr lang="en-US" b="1" u="sng" dirty="0"/>
              <a:t>Antithrombin</a:t>
            </a:r>
            <a:r>
              <a:rPr lang="en-US" u="sng" dirty="0"/>
              <a:t>:</a:t>
            </a:r>
          </a:p>
          <a:p>
            <a:r>
              <a:rPr lang="en-US" dirty="0"/>
              <a:t>A functional assay for plasma AT activity (also called AT-heparin cofactor assay) is the best first test for AT deficiency.</a:t>
            </a:r>
          </a:p>
          <a:p>
            <a:r>
              <a:rPr lang="en-US" dirty="0"/>
              <a:t>The </a:t>
            </a:r>
            <a:r>
              <a:rPr lang="en-US" dirty="0" err="1"/>
              <a:t>antithrombin</a:t>
            </a:r>
            <a:r>
              <a:rPr lang="en-US" dirty="0"/>
              <a:t>-heparin (AT) cofactor assay using factor </a:t>
            </a:r>
            <a:r>
              <a:rPr lang="en-US" dirty="0" err="1"/>
              <a:t>Xa</a:t>
            </a:r>
            <a:r>
              <a:rPr lang="en-US" dirty="0"/>
              <a:t> or thrombin detects all currently recognized subtypes of familial AT deficiency.</a:t>
            </a:r>
          </a:p>
          <a:p>
            <a:endParaRPr lang="en-US" dirty="0"/>
          </a:p>
        </p:txBody>
      </p:sp>
    </p:spTree>
    <p:extLst>
      <p:ext uri="{BB962C8B-B14F-4D97-AF65-F5344CB8AC3E}">
        <p14:creationId xmlns:p14="http://schemas.microsoft.com/office/powerpoint/2010/main" val="3954203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a:t>Importantly, patients who test positive for inherited thrombophilia or the presence of a lupus anticoagulant and/or elevated </a:t>
            </a:r>
            <a:r>
              <a:rPr lang="en-US" dirty="0" err="1"/>
              <a:t>antiphospholipid</a:t>
            </a:r>
            <a:r>
              <a:rPr lang="en-US" dirty="0"/>
              <a:t> antibody levels </a:t>
            </a:r>
            <a:r>
              <a:rPr lang="en-US" b="1" dirty="0">
                <a:solidFill>
                  <a:srgbClr val="FF0000"/>
                </a:solidFill>
              </a:rPr>
              <a:t>should not be therapeutically </a:t>
            </a:r>
            <a:r>
              <a:rPr lang="en-US" b="1" dirty="0" err="1">
                <a:solidFill>
                  <a:srgbClr val="FF0000"/>
                </a:solidFill>
              </a:rPr>
              <a:t>anticoagulated</a:t>
            </a:r>
            <a:r>
              <a:rPr lang="en-US" b="1" dirty="0">
                <a:solidFill>
                  <a:srgbClr val="FF0000"/>
                </a:solidFill>
              </a:rPr>
              <a:t> in the absence of documented thrombosis.</a:t>
            </a:r>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6182436" y="3488965"/>
            <a:ext cx="4433308" cy="3075607"/>
          </a:xfrm>
          <a:prstGeom prst="rect">
            <a:avLst/>
          </a:prstGeom>
        </p:spPr>
      </p:pic>
    </p:spTree>
    <p:extLst>
      <p:ext uri="{BB962C8B-B14F-4D97-AF65-F5344CB8AC3E}">
        <p14:creationId xmlns:p14="http://schemas.microsoft.com/office/powerpoint/2010/main" val="403691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http://static1.squarespace.com/static/5499ebf9e4b0d5ac04a1429a/5499f01fe4b0377f16cffc37/549c4945e4b0f8d712c2147f/1442184991859/?format=10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337"/>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6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u="sng" dirty="0">
                <a:latin typeface="+mn-lt"/>
              </a:rPr>
              <a:t>Other disorders and risk factors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745093552"/>
              </p:ext>
            </p:extLst>
          </p:nvPr>
        </p:nvGraphicFramePr>
        <p:xfrm>
          <a:off x="838200" y="1569494"/>
          <a:ext cx="5181600" cy="4872254"/>
        </p:xfrm>
        <a:graphic>
          <a:graphicData uri="http://schemas.openxmlformats.org/drawingml/2006/table">
            <a:tbl>
              <a:tblPr firstRow="1" bandRow="1">
                <a:tableStyleId>{5FD0F851-EC5A-4D38-B0AD-8093EC10F338}</a:tableStyleId>
              </a:tblPr>
              <a:tblGrid>
                <a:gridCol w="5181600">
                  <a:extLst>
                    <a:ext uri="{9D8B030D-6E8A-4147-A177-3AD203B41FA5}">
                      <a16:colId xmlns:a16="http://schemas.microsoft.com/office/drawing/2014/main" val="20000"/>
                    </a:ext>
                  </a:extLst>
                </a:gridCol>
              </a:tblGrid>
              <a:tr h="45424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b="0" dirty="0" err="1">
                          <a:effectLst/>
                        </a:rPr>
                        <a:t>Antiphospholipid</a:t>
                      </a:r>
                      <a:r>
                        <a:rPr lang="en-US" b="0" dirty="0">
                          <a:effectLst/>
                        </a:rPr>
                        <a:t> syndrome</a:t>
                      </a:r>
                    </a:p>
                  </a:txBody>
                  <a:tcPr marT="47625" marB="47625" anchor="ctr"/>
                </a:tc>
                <a:extLst>
                  <a:ext uri="{0D108BD9-81ED-4DB2-BD59-A6C34878D82A}">
                    <a16:rowId xmlns:a16="http://schemas.microsoft.com/office/drawing/2014/main" val="10000"/>
                  </a:ext>
                </a:extLst>
              </a:tr>
              <a:tr h="454246">
                <a:tc>
                  <a:txBody>
                    <a:bodyPr/>
                    <a:lstStyle/>
                    <a:p>
                      <a:pPr fontAlgn="t"/>
                      <a:r>
                        <a:rPr lang="en-US" dirty="0">
                          <a:effectLst/>
                        </a:rPr>
                        <a:t>Presence of a central venous catheter</a:t>
                      </a:r>
                    </a:p>
                  </a:txBody>
                  <a:tcPr anchor="ctr"/>
                </a:tc>
                <a:extLst>
                  <a:ext uri="{0D108BD9-81ED-4DB2-BD59-A6C34878D82A}">
                    <a16:rowId xmlns:a16="http://schemas.microsoft.com/office/drawing/2014/main" val="10001"/>
                  </a:ext>
                </a:extLst>
              </a:tr>
              <a:tr h="454246">
                <a:tc>
                  <a:txBody>
                    <a:bodyPr/>
                    <a:lstStyle/>
                    <a:p>
                      <a:pPr fontAlgn="t"/>
                      <a:r>
                        <a:rPr lang="en-US" dirty="0">
                          <a:effectLst/>
                        </a:rPr>
                        <a:t>Malignancy</a:t>
                      </a:r>
                    </a:p>
                  </a:txBody>
                  <a:tcPr anchor="ctr"/>
                </a:tc>
                <a:extLst>
                  <a:ext uri="{0D108BD9-81ED-4DB2-BD59-A6C34878D82A}">
                    <a16:rowId xmlns:a16="http://schemas.microsoft.com/office/drawing/2014/main" val="10002"/>
                  </a:ext>
                </a:extLst>
              </a:tr>
              <a:tr h="454246">
                <a:tc>
                  <a:txBody>
                    <a:bodyPr/>
                    <a:lstStyle/>
                    <a:p>
                      <a:pPr fontAlgn="t"/>
                      <a:r>
                        <a:rPr lang="en-US" dirty="0">
                          <a:effectLst/>
                        </a:rPr>
                        <a:t>Surgery, especially orthopedic</a:t>
                      </a:r>
                    </a:p>
                  </a:txBody>
                  <a:tcPr anchor="ctr"/>
                </a:tc>
                <a:extLst>
                  <a:ext uri="{0D108BD9-81ED-4DB2-BD59-A6C34878D82A}">
                    <a16:rowId xmlns:a16="http://schemas.microsoft.com/office/drawing/2014/main" val="10003"/>
                  </a:ext>
                </a:extLst>
              </a:tr>
              <a:tr h="454246">
                <a:tc>
                  <a:txBody>
                    <a:bodyPr/>
                    <a:lstStyle/>
                    <a:p>
                      <a:pPr fontAlgn="t"/>
                      <a:r>
                        <a:rPr lang="en-US" dirty="0">
                          <a:effectLst/>
                        </a:rPr>
                        <a:t>Trauma</a:t>
                      </a:r>
                    </a:p>
                  </a:txBody>
                  <a:tcPr anchor="ctr"/>
                </a:tc>
                <a:extLst>
                  <a:ext uri="{0D108BD9-81ED-4DB2-BD59-A6C34878D82A}">
                    <a16:rowId xmlns:a16="http://schemas.microsoft.com/office/drawing/2014/main" val="10004"/>
                  </a:ext>
                </a:extLst>
              </a:tr>
              <a:tr h="454246">
                <a:tc>
                  <a:txBody>
                    <a:bodyPr/>
                    <a:lstStyle/>
                    <a:p>
                      <a:pPr fontAlgn="t"/>
                      <a:r>
                        <a:rPr lang="en-US" dirty="0">
                          <a:effectLst/>
                        </a:rPr>
                        <a:t>Immobilization</a:t>
                      </a:r>
                    </a:p>
                  </a:txBody>
                  <a:tcPr anchor="ctr"/>
                </a:tc>
                <a:extLst>
                  <a:ext uri="{0D108BD9-81ED-4DB2-BD59-A6C34878D82A}">
                    <a16:rowId xmlns:a16="http://schemas.microsoft.com/office/drawing/2014/main" val="10005"/>
                  </a:ext>
                </a:extLst>
              </a:tr>
              <a:tr h="454246">
                <a:tc>
                  <a:txBody>
                    <a:bodyPr/>
                    <a:lstStyle/>
                    <a:p>
                      <a:pPr fontAlgn="t"/>
                      <a:r>
                        <a:rPr lang="en-US" dirty="0">
                          <a:effectLst/>
                        </a:rPr>
                        <a:t>Pregnancy</a:t>
                      </a:r>
                    </a:p>
                  </a:txBody>
                  <a:tcPr anchor="ctr"/>
                </a:tc>
                <a:extLst>
                  <a:ext uri="{0D108BD9-81ED-4DB2-BD59-A6C34878D82A}">
                    <a16:rowId xmlns:a16="http://schemas.microsoft.com/office/drawing/2014/main" val="10006"/>
                  </a:ext>
                </a:extLst>
              </a:tr>
              <a:tr h="454246">
                <a:tc>
                  <a:txBody>
                    <a:bodyPr/>
                    <a:lstStyle/>
                    <a:p>
                      <a:pPr fontAlgn="t"/>
                      <a:r>
                        <a:rPr lang="en-US" dirty="0">
                          <a:effectLst/>
                        </a:rPr>
                        <a:t>Oral contraceptives</a:t>
                      </a:r>
                    </a:p>
                  </a:txBody>
                  <a:tcPr anchor="ctr"/>
                </a:tc>
                <a:extLst>
                  <a:ext uri="{0D108BD9-81ED-4DB2-BD59-A6C34878D82A}">
                    <a16:rowId xmlns:a16="http://schemas.microsoft.com/office/drawing/2014/main" val="10007"/>
                  </a:ext>
                </a:extLst>
              </a:tr>
              <a:tr h="454246">
                <a:tc>
                  <a:txBody>
                    <a:bodyPr/>
                    <a:lstStyle/>
                    <a:p>
                      <a:pPr fontAlgn="t"/>
                      <a:r>
                        <a:rPr lang="en-US" dirty="0">
                          <a:effectLst/>
                        </a:rPr>
                        <a:t>Hormone replacement therapy</a:t>
                      </a:r>
                    </a:p>
                  </a:txBody>
                  <a:tcPr anchor="ctr"/>
                </a:tc>
                <a:extLst>
                  <a:ext uri="{0D108BD9-81ED-4DB2-BD59-A6C34878D82A}">
                    <a16:rowId xmlns:a16="http://schemas.microsoft.com/office/drawing/2014/main" val="10008"/>
                  </a:ext>
                </a:extLst>
              </a:tr>
              <a:tr h="784040">
                <a:tc>
                  <a:txBody>
                    <a:bodyPr/>
                    <a:lstStyle/>
                    <a:p>
                      <a:pPr fontAlgn="t"/>
                      <a:r>
                        <a:rPr lang="en-US" dirty="0">
                          <a:effectLst/>
                        </a:rPr>
                        <a:t>Certain cancer therapies (</a:t>
                      </a:r>
                      <a:r>
                        <a:rPr lang="en-US" dirty="0" err="1">
                          <a:effectLst/>
                        </a:rPr>
                        <a:t>eg</a:t>
                      </a:r>
                      <a:r>
                        <a:rPr lang="en-US" dirty="0">
                          <a:effectLst/>
                        </a:rPr>
                        <a:t>, </a:t>
                      </a:r>
                      <a:r>
                        <a:rPr lang="en-US" dirty="0" err="1">
                          <a:effectLst/>
                        </a:rPr>
                        <a:t>tamoxifen</a:t>
                      </a:r>
                      <a:r>
                        <a:rPr lang="en-US" dirty="0">
                          <a:effectLst/>
                        </a:rPr>
                        <a:t>, thalidomide, </a:t>
                      </a:r>
                      <a:r>
                        <a:rPr lang="en-US" dirty="0" err="1">
                          <a:effectLst/>
                        </a:rPr>
                        <a:t>lenalidomide</a:t>
                      </a:r>
                      <a:r>
                        <a:rPr lang="en-US" dirty="0">
                          <a:effectLst/>
                        </a:rPr>
                        <a:t>, </a:t>
                      </a:r>
                      <a:r>
                        <a:rPr lang="en-US" dirty="0" err="1">
                          <a:effectLst/>
                        </a:rPr>
                        <a:t>asparaginase</a:t>
                      </a:r>
                      <a:r>
                        <a:rPr lang="en-US" dirty="0">
                          <a:effectLst/>
                        </a:rPr>
                        <a:t>)</a:t>
                      </a:r>
                    </a:p>
                  </a:txBody>
                  <a:tcPr anchor="ctr"/>
                </a:tc>
                <a:extLst>
                  <a:ext uri="{0D108BD9-81ED-4DB2-BD59-A6C34878D82A}">
                    <a16:rowId xmlns:a16="http://schemas.microsoft.com/office/drawing/2014/main" val="10009"/>
                  </a:ext>
                </a:extLst>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32241439"/>
              </p:ext>
            </p:extLst>
          </p:nvPr>
        </p:nvGraphicFramePr>
        <p:xfrm>
          <a:off x="6172200" y="1556746"/>
          <a:ext cx="5181600" cy="4912141"/>
        </p:xfrm>
        <a:graphic>
          <a:graphicData uri="http://schemas.openxmlformats.org/drawingml/2006/table">
            <a:tbl>
              <a:tblPr firstRow="1" bandRow="1">
                <a:tableStyleId>{5FD0F851-EC5A-4D38-B0AD-8093EC10F338}</a:tableStyleId>
              </a:tblPr>
              <a:tblGrid>
                <a:gridCol w="5181600">
                  <a:extLst>
                    <a:ext uri="{9D8B030D-6E8A-4147-A177-3AD203B41FA5}">
                      <a16:colId xmlns:a16="http://schemas.microsoft.com/office/drawing/2014/main" val="20000"/>
                    </a:ext>
                  </a:extLst>
                </a:gridCol>
              </a:tblGrid>
              <a:tr h="408532">
                <a:tc>
                  <a:txBody>
                    <a:bodyPr/>
                    <a:lstStyle/>
                    <a:p>
                      <a:pPr fontAlgn="t"/>
                      <a:r>
                        <a:rPr lang="en-US" b="0" dirty="0">
                          <a:effectLst/>
                        </a:rPr>
                        <a:t>Heart failure</a:t>
                      </a:r>
                    </a:p>
                  </a:txBody>
                  <a:tcPr anchor="ctr"/>
                </a:tc>
                <a:extLst>
                  <a:ext uri="{0D108BD9-81ED-4DB2-BD59-A6C34878D82A}">
                    <a16:rowId xmlns:a16="http://schemas.microsoft.com/office/drawing/2014/main" val="10000"/>
                  </a:ext>
                </a:extLst>
              </a:tr>
              <a:tr h="500401">
                <a:tc>
                  <a:txBody>
                    <a:bodyPr/>
                    <a:lstStyle/>
                    <a:p>
                      <a:pPr fontAlgn="t"/>
                      <a:r>
                        <a:rPr lang="en-US" dirty="0">
                          <a:effectLst/>
                        </a:rPr>
                        <a:t>Older age (≥65 years)</a:t>
                      </a:r>
                    </a:p>
                  </a:txBody>
                  <a:tcPr anchor="ctr"/>
                </a:tc>
                <a:extLst>
                  <a:ext uri="{0D108BD9-81ED-4DB2-BD59-A6C34878D82A}">
                    <a16:rowId xmlns:a16="http://schemas.microsoft.com/office/drawing/2014/main" val="10001"/>
                  </a:ext>
                </a:extLst>
              </a:tr>
              <a:tr h="500401">
                <a:tc>
                  <a:txBody>
                    <a:bodyPr/>
                    <a:lstStyle/>
                    <a:p>
                      <a:pPr fontAlgn="t"/>
                      <a:r>
                        <a:rPr lang="en-US" dirty="0">
                          <a:effectLst/>
                        </a:rPr>
                        <a:t>Obesity</a:t>
                      </a:r>
                    </a:p>
                  </a:txBody>
                  <a:tcPr anchor="ctr"/>
                </a:tc>
                <a:extLst>
                  <a:ext uri="{0D108BD9-81ED-4DB2-BD59-A6C34878D82A}">
                    <a16:rowId xmlns:a16="http://schemas.microsoft.com/office/drawing/2014/main" val="10002"/>
                  </a:ext>
                </a:extLst>
              </a:tr>
              <a:tr h="500401">
                <a:tc>
                  <a:txBody>
                    <a:bodyPr/>
                    <a:lstStyle/>
                    <a:p>
                      <a:pPr fontAlgn="t"/>
                      <a:r>
                        <a:rPr lang="en-US" dirty="0">
                          <a:effectLst/>
                        </a:rPr>
                        <a:t>Severe liver disease</a:t>
                      </a:r>
                    </a:p>
                  </a:txBody>
                  <a:tcPr anchor="ctr"/>
                </a:tc>
                <a:extLst>
                  <a:ext uri="{0D108BD9-81ED-4DB2-BD59-A6C34878D82A}">
                    <a16:rowId xmlns:a16="http://schemas.microsoft.com/office/drawing/2014/main" val="10003"/>
                  </a:ext>
                </a:extLst>
              </a:tr>
              <a:tr h="500401">
                <a:tc>
                  <a:txBody>
                    <a:bodyPr/>
                    <a:lstStyle/>
                    <a:p>
                      <a:pPr fontAlgn="t"/>
                      <a:r>
                        <a:rPr lang="en-US" dirty="0" err="1">
                          <a:effectLst/>
                        </a:rPr>
                        <a:t>Myeloproliferative</a:t>
                      </a:r>
                      <a:r>
                        <a:rPr lang="en-US" dirty="0">
                          <a:effectLst/>
                        </a:rPr>
                        <a:t> neoplasms</a:t>
                      </a:r>
                    </a:p>
                  </a:txBody>
                  <a:tcPr anchor="ctr"/>
                </a:tc>
                <a:extLst>
                  <a:ext uri="{0D108BD9-81ED-4DB2-BD59-A6C34878D82A}">
                    <a16:rowId xmlns:a16="http://schemas.microsoft.com/office/drawing/2014/main" val="10004"/>
                  </a:ext>
                </a:extLst>
              </a:tr>
              <a:tr h="500401">
                <a:tc>
                  <a:txBody>
                    <a:bodyPr/>
                    <a:lstStyle/>
                    <a:p>
                      <a:pPr fontAlgn="t"/>
                      <a:r>
                        <a:rPr lang="en-US" dirty="0">
                          <a:effectLst/>
                        </a:rPr>
                        <a:t>Polycythemia </a:t>
                      </a:r>
                      <a:r>
                        <a:rPr lang="en-US" dirty="0" err="1">
                          <a:effectLst/>
                        </a:rPr>
                        <a:t>vera</a:t>
                      </a:r>
                      <a:endParaRPr lang="en-US" dirty="0">
                        <a:effectLst/>
                      </a:endParaRPr>
                    </a:p>
                  </a:txBody>
                  <a:tcPr anchor="ctr"/>
                </a:tc>
                <a:extLst>
                  <a:ext uri="{0D108BD9-81ED-4DB2-BD59-A6C34878D82A}">
                    <a16:rowId xmlns:a16="http://schemas.microsoft.com/office/drawing/2014/main" val="10005"/>
                  </a:ext>
                </a:extLst>
              </a:tr>
              <a:tr h="500401">
                <a:tc>
                  <a:txBody>
                    <a:bodyPr/>
                    <a:lstStyle/>
                    <a:p>
                      <a:pPr fontAlgn="t"/>
                      <a:r>
                        <a:rPr lang="en-US" dirty="0">
                          <a:effectLst/>
                        </a:rPr>
                        <a:t>Essential </a:t>
                      </a:r>
                      <a:r>
                        <a:rPr lang="en-US" dirty="0" err="1">
                          <a:effectLst/>
                        </a:rPr>
                        <a:t>thrombocythemia</a:t>
                      </a:r>
                      <a:endParaRPr lang="en-US" dirty="0">
                        <a:effectLst/>
                      </a:endParaRPr>
                    </a:p>
                  </a:txBody>
                  <a:tcPr anchor="ctr"/>
                </a:tc>
                <a:extLst>
                  <a:ext uri="{0D108BD9-81ED-4DB2-BD59-A6C34878D82A}">
                    <a16:rowId xmlns:a16="http://schemas.microsoft.com/office/drawing/2014/main" val="10006"/>
                  </a:ext>
                </a:extLst>
              </a:tr>
              <a:tr h="500401">
                <a:tc>
                  <a:txBody>
                    <a:bodyPr/>
                    <a:lstStyle/>
                    <a:p>
                      <a:pPr fontAlgn="t"/>
                      <a:r>
                        <a:rPr lang="en-US" dirty="0">
                          <a:effectLst/>
                        </a:rPr>
                        <a:t>Paroxysmal nocturnal </a:t>
                      </a:r>
                      <a:r>
                        <a:rPr lang="en-US" dirty="0" err="1">
                          <a:effectLst/>
                        </a:rPr>
                        <a:t>hemoglobinuria</a:t>
                      </a:r>
                      <a:endParaRPr lang="en-US" dirty="0">
                        <a:effectLst/>
                      </a:endParaRPr>
                    </a:p>
                  </a:txBody>
                  <a:tcPr anchor="ctr"/>
                </a:tc>
                <a:extLst>
                  <a:ext uri="{0D108BD9-81ED-4DB2-BD59-A6C34878D82A}">
                    <a16:rowId xmlns:a16="http://schemas.microsoft.com/office/drawing/2014/main" val="10007"/>
                  </a:ext>
                </a:extLst>
              </a:tr>
              <a:tr h="500401">
                <a:tc>
                  <a:txBody>
                    <a:bodyPr/>
                    <a:lstStyle/>
                    <a:p>
                      <a:pPr fontAlgn="t"/>
                      <a:r>
                        <a:rPr lang="en-US" dirty="0">
                          <a:effectLst/>
                        </a:rPr>
                        <a:t>Inflammatory bowel disease</a:t>
                      </a:r>
                    </a:p>
                  </a:txBody>
                  <a:tcPr anchor="ctr"/>
                </a:tc>
                <a:extLst>
                  <a:ext uri="{0D108BD9-81ED-4DB2-BD59-A6C34878D82A}">
                    <a16:rowId xmlns:a16="http://schemas.microsoft.com/office/drawing/2014/main" val="10008"/>
                  </a:ext>
                </a:extLst>
              </a:tr>
              <a:tr h="500401">
                <a:tc>
                  <a:txBody>
                    <a:bodyPr/>
                    <a:lstStyle/>
                    <a:p>
                      <a:pPr fontAlgn="t"/>
                      <a:r>
                        <a:rPr lang="en-US" dirty="0" err="1">
                          <a:effectLst/>
                        </a:rPr>
                        <a:t>Nephrotic</a:t>
                      </a:r>
                      <a:r>
                        <a:rPr lang="en-US" dirty="0">
                          <a:effectLst/>
                        </a:rPr>
                        <a:t> syndrome</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4374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p:spPr>
        <p:txBody>
          <a:bodyPr>
            <a:noAutofit/>
          </a:bodyPr>
          <a:lstStyle/>
          <a:p>
            <a:r>
              <a:rPr lang="en-US" sz="4000" b="1" i="1" dirty="0">
                <a:latin typeface="+mn-lt"/>
              </a:rPr>
              <a:t>Evaluating adult patients with established venous thromboembolism for acquired and inherited risk factors</a:t>
            </a:r>
            <a:endParaRPr lang="en-US" sz="4000" i="1" dirty="0">
              <a:latin typeface="+mn-lt"/>
            </a:endParaRPr>
          </a:p>
        </p:txBody>
      </p:sp>
    </p:spTree>
    <p:extLst>
      <p:ext uri="{BB962C8B-B14F-4D97-AF65-F5344CB8AC3E}">
        <p14:creationId xmlns:p14="http://schemas.microsoft.com/office/powerpoint/2010/main" val="275600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0" y="1122363"/>
            <a:ext cx="9144000" cy="2387600"/>
          </a:xfrm>
          <a:prstGeom prst="rect">
            <a:avLst/>
          </a:prstGeom>
          <a:solidFill>
            <a:srgbClr val="FFFF00"/>
          </a:solidFill>
        </p:spPr>
        <p:txBody>
          <a:bodyPr>
            <a:noAutofit/>
          </a:bodyPr>
          <a:lstStyle/>
          <a:p>
            <a:r>
              <a:rPr lang="en-US" sz="5400" b="1" i="1" dirty="0">
                <a:latin typeface="+mn-lt"/>
              </a:rPr>
              <a:t>Provoked or unprovoked?</a:t>
            </a:r>
            <a:br>
              <a:rPr lang="en-US" sz="5400" b="1" i="1" dirty="0">
                <a:latin typeface="+mn-lt"/>
              </a:rPr>
            </a:br>
            <a:endParaRPr lang="en-US" sz="5400" b="1" i="1" dirty="0">
              <a:latin typeface="+mn-lt"/>
            </a:endParaRPr>
          </a:p>
        </p:txBody>
      </p:sp>
      <p:sp>
        <p:nvSpPr>
          <p:cNvPr id="5" name="Subtitle 4"/>
          <p:cNvSpPr>
            <a:spLocks noGrp="1"/>
          </p:cNvSpPr>
          <p:nvPr>
            <p:ph type="subTitle" idx="4294967295"/>
          </p:nvPr>
        </p:nvSpPr>
        <p:spPr>
          <a:xfrm>
            <a:off x="1524000" y="3602038"/>
            <a:ext cx="9144000" cy="1655762"/>
          </a:xfrm>
          <a:prstGeom prst="rect">
            <a:avLst/>
          </a:prstGeom>
        </p:spPr>
        <p:txBody>
          <a:bodyPr/>
          <a:lstStyle/>
          <a:p>
            <a:r>
              <a:rPr lang="en-US" i="1" dirty="0">
                <a:latin typeface="+mn-lt"/>
              </a:rPr>
              <a:t>The presence or absence of a provoking event should be identified since duration of anticoagulation and the utility of further testing is different in patients with unprovoked compared with provoked VTE.</a:t>
            </a:r>
            <a:endParaRPr lang="en-US" dirty="0"/>
          </a:p>
        </p:txBody>
      </p:sp>
    </p:spTree>
    <p:extLst>
      <p:ext uri="{BB962C8B-B14F-4D97-AF65-F5344CB8AC3E}">
        <p14:creationId xmlns:p14="http://schemas.microsoft.com/office/powerpoint/2010/main" val="427901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History and examination</a:t>
            </a:r>
            <a:r>
              <a:rPr lang="en-US" dirty="0"/>
              <a:t> </a:t>
            </a:r>
            <a:br>
              <a:rPr lang="en-US" dirty="0"/>
            </a:br>
            <a:r>
              <a:rPr lang="en-US" sz="2400" dirty="0">
                <a:latin typeface="+mn-lt"/>
              </a:rPr>
              <a:t>A careful history should evaluate for the following:</a:t>
            </a:r>
          </a:p>
        </p:txBody>
      </p:sp>
      <p:sp>
        <p:nvSpPr>
          <p:cNvPr id="3" name="Content Placeholder 2"/>
          <p:cNvSpPr>
            <a:spLocks noGrp="1"/>
          </p:cNvSpPr>
          <p:nvPr>
            <p:ph idx="1"/>
          </p:nvPr>
        </p:nvSpPr>
        <p:spPr/>
        <p:txBody>
          <a:bodyPr>
            <a:normAutofit fontScale="25000" lnSpcReduction="20000"/>
          </a:bodyPr>
          <a:lstStyle/>
          <a:p>
            <a:r>
              <a:rPr lang="en-US" dirty="0"/>
              <a:t>Common risk factors include major surgical procedures or trauma, recent hospitalization (within the previous 90 days), infections (especially coronavirus disease 2019 [COVID-19]), pregnancy, and immobility. </a:t>
            </a:r>
          </a:p>
          <a:p>
            <a:r>
              <a:rPr lang="en-US" dirty="0"/>
              <a:t>A past history of thromboembolism or the presence of significant </a:t>
            </a:r>
            <a:r>
              <a:rPr lang="en-US" dirty="0" err="1"/>
              <a:t>prothrombotic</a:t>
            </a:r>
            <a:r>
              <a:rPr lang="en-US" dirty="0"/>
              <a:t> disorders (</a:t>
            </a:r>
            <a:r>
              <a:rPr lang="en-US" dirty="0" err="1"/>
              <a:t>eg</a:t>
            </a:r>
            <a:r>
              <a:rPr lang="en-US" dirty="0"/>
              <a:t>, collagen-vascular disease such as systemic lupus </a:t>
            </a:r>
            <a:r>
              <a:rPr lang="en-US" dirty="0" err="1"/>
              <a:t>erythematosus</a:t>
            </a:r>
            <a:r>
              <a:rPr lang="en-US" dirty="0"/>
              <a:t>, </a:t>
            </a:r>
            <a:r>
              <a:rPr lang="en-US" dirty="0" err="1"/>
              <a:t>myeloproliferative</a:t>
            </a:r>
            <a:r>
              <a:rPr lang="en-US" dirty="0"/>
              <a:t> neoplasms, </a:t>
            </a:r>
            <a:r>
              <a:rPr lang="en-US" dirty="0" err="1"/>
              <a:t>nephrotic</a:t>
            </a:r>
            <a:r>
              <a:rPr lang="en-US" dirty="0"/>
              <a:t> syndrome, inflammatory bowel disease). </a:t>
            </a:r>
          </a:p>
          <a:p>
            <a:r>
              <a:rPr lang="en-US" dirty="0"/>
              <a:t>Drugs that increase the risk of thrombosis (</a:t>
            </a:r>
            <a:r>
              <a:rPr lang="en-US" dirty="0" err="1"/>
              <a:t>eg</a:t>
            </a:r>
            <a:r>
              <a:rPr lang="en-US" dirty="0"/>
              <a:t>, oral contraceptives, hormone replacement therapy, heparin, and rarely with certain COVID-19 vaccines in association with thrombocytopenia). </a:t>
            </a:r>
          </a:p>
          <a:p>
            <a:r>
              <a:rPr lang="en-US" dirty="0"/>
              <a:t>An obstetric history in women, since recurrent fetal loss suggests the possible presence of </a:t>
            </a:r>
            <a:r>
              <a:rPr lang="en-US" dirty="0" err="1"/>
              <a:t>antiphospholipid</a:t>
            </a:r>
            <a:r>
              <a:rPr lang="en-US" dirty="0"/>
              <a:t> antibodies.</a:t>
            </a:r>
          </a:p>
          <a:p>
            <a:r>
              <a:rPr lang="en-US" dirty="0"/>
              <a:t>A family history of venous thrombosis, since a well-documented history in one or more first-degree relatives strongly suggests the presence of hereditary thrombophilia. </a:t>
            </a:r>
          </a:p>
          <a:p>
            <a:r>
              <a:rPr lang="en-US" dirty="0"/>
              <a:t>Findings that suggest an underlying malignancy include constitutional symptoms (</a:t>
            </a:r>
            <a:r>
              <a:rPr lang="en-US" dirty="0" err="1"/>
              <a:t>eg</a:t>
            </a:r>
            <a:r>
              <a:rPr lang="en-US" dirty="0"/>
              <a:t>, loss of appetite, weight loss, and fatigue) and specific symptoms (</a:t>
            </a:r>
            <a:r>
              <a:rPr lang="en-US" dirty="0" err="1"/>
              <a:t>eg</a:t>
            </a:r>
            <a:r>
              <a:rPr lang="en-US" dirty="0"/>
              <a:t>, cough, hemoptysis, change in bowel habits, and hematuria).</a:t>
            </a:r>
          </a:p>
        </p:txBody>
      </p:sp>
    </p:spTree>
    <p:extLst>
      <p:ext uri="{BB962C8B-B14F-4D97-AF65-F5344CB8AC3E}">
        <p14:creationId xmlns:p14="http://schemas.microsoft.com/office/powerpoint/2010/main" val="256138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latin typeface="+mn-lt"/>
              </a:rPr>
              <a:t>Laboratory tests and imaging </a:t>
            </a:r>
            <a:br>
              <a:rPr lang="en-US" sz="4900" b="1" dirty="0">
                <a:latin typeface="+mn-lt"/>
              </a:rPr>
            </a:br>
            <a:r>
              <a:rPr lang="en-US" sz="2700" dirty="0">
                <a:latin typeface="+mn-lt"/>
              </a:rPr>
              <a:t>The initial laboratory and radiographic evaluation in patients with VTE may reveal clues as to the underlying cause of VTE. </a:t>
            </a:r>
          </a:p>
        </p:txBody>
      </p:sp>
      <p:sp>
        <p:nvSpPr>
          <p:cNvPr id="3" name="Content Placeholder 2"/>
          <p:cNvSpPr>
            <a:spLocks noGrp="1"/>
          </p:cNvSpPr>
          <p:nvPr>
            <p:ph idx="1"/>
          </p:nvPr>
        </p:nvSpPr>
        <p:spPr/>
        <p:txBody>
          <a:bodyPr>
            <a:normAutofit fontScale="25000" lnSpcReduction="20000"/>
          </a:bodyPr>
          <a:lstStyle/>
          <a:p>
            <a:r>
              <a:rPr lang="en-US" sz="5100" b="1" u="sng" dirty="0"/>
              <a:t>Complete blood count with smear</a:t>
            </a:r>
            <a:r>
              <a:rPr lang="en-US" sz="5100" dirty="0"/>
              <a:t> </a:t>
            </a:r>
          </a:p>
          <a:p>
            <a:pPr>
              <a:lnSpc>
                <a:spcPct val="120000"/>
              </a:lnSpc>
            </a:pPr>
            <a:r>
              <a:rPr lang="en-US" sz="3800" dirty="0"/>
              <a:t>Polycythemia or thrombocytosis, especially in patients with splenomegaly             </a:t>
            </a:r>
            <a:r>
              <a:rPr lang="en-US" sz="3800" dirty="0" err="1"/>
              <a:t>myeloproliferative</a:t>
            </a:r>
            <a:r>
              <a:rPr lang="en-US" sz="3800" dirty="0"/>
              <a:t> disorders (</a:t>
            </a:r>
            <a:r>
              <a:rPr lang="en-US" sz="3800" dirty="0" err="1"/>
              <a:t>eg</a:t>
            </a:r>
            <a:r>
              <a:rPr lang="en-US" sz="3800" dirty="0"/>
              <a:t>, PRV, essential </a:t>
            </a:r>
            <a:r>
              <a:rPr lang="en-US" sz="3800" dirty="0" err="1"/>
              <a:t>thrombocythemia</a:t>
            </a:r>
            <a:r>
              <a:rPr lang="en-US" sz="3800" dirty="0"/>
              <a:t>).</a:t>
            </a:r>
          </a:p>
          <a:p>
            <a:pPr>
              <a:lnSpc>
                <a:spcPct val="120000"/>
              </a:lnSpc>
            </a:pPr>
            <a:r>
              <a:rPr lang="en-US" sz="3800" dirty="0"/>
              <a:t> Anemia, leukopenia, and thrombocytopenia                  Paroxysmal nocturnal </a:t>
            </a:r>
            <a:r>
              <a:rPr lang="en-US" sz="3800" dirty="0" err="1"/>
              <a:t>hemoglobinuria</a:t>
            </a:r>
            <a:r>
              <a:rPr lang="en-US" sz="3800" dirty="0"/>
              <a:t> </a:t>
            </a:r>
          </a:p>
          <a:p>
            <a:pPr>
              <a:lnSpc>
                <a:spcPct val="120000"/>
              </a:lnSpc>
            </a:pPr>
            <a:r>
              <a:rPr lang="en-US" sz="3800" dirty="0"/>
              <a:t>Thrombocytopenia concurrent with heparin therapy                  heparin-induced thrombocytopenia, a disorder which has thrombotic </a:t>
            </a:r>
            <a:r>
              <a:rPr lang="en-US" sz="3800" dirty="0" err="1"/>
              <a:t>sequelae</a:t>
            </a:r>
            <a:r>
              <a:rPr lang="en-US" sz="3800" dirty="0"/>
              <a:t> in a significant proportion of cases.</a:t>
            </a:r>
          </a:p>
          <a:p>
            <a:pPr>
              <a:lnSpc>
                <a:spcPct val="120000"/>
              </a:lnSpc>
            </a:pPr>
            <a:r>
              <a:rPr lang="en-US" sz="3800" dirty="0"/>
              <a:t>Evidence of red cell fragmentation or </a:t>
            </a:r>
            <a:r>
              <a:rPr lang="en-US" sz="3800" dirty="0" err="1"/>
              <a:t>schistocytes</a:t>
            </a:r>
            <a:r>
              <a:rPr lang="en-US" sz="3800" dirty="0"/>
              <a:t> on the blood smear                   DIC and the thrombotic </a:t>
            </a:r>
            <a:r>
              <a:rPr lang="en-US" sz="3800" dirty="0" err="1"/>
              <a:t>microangiopathies</a:t>
            </a:r>
            <a:r>
              <a:rPr lang="en-US" sz="3800" dirty="0"/>
              <a:t> (TTP &amp; HUS)</a:t>
            </a:r>
          </a:p>
        </p:txBody>
      </p:sp>
      <p:sp>
        <p:nvSpPr>
          <p:cNvPr id="4" name="Right Arrow 3"/>
          <p:cNvSpPr/>
          <p:nvPr/>
        </p:nvSpPr>
        <p:spPr>
          <a:xfrm>
            <a:off x="10404144" y="2453477"/>
            <a:ext cx="818865" cy="218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832979" y="3282795"/>
            <a:ext cx="818865" cy="218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822441" y="4115309"/>
            <a:ext cx="818865" cy="218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871880" y="5388366"/>
            <a:ext cx="818865" cy="218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5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a:lnSpc>
                <a:spcPct val="70000"/>
              </a:lnSpc>
            </a:pPr>
            <a:r>
              <a:rPr lang="en-US" sz="3200" b="1" u="sng" dirty="0"/>
              <a:t>Serum chemistries including liver and renal function tests and urinalysis</a:t>
            </a:r>
          </a:p>
          <a:p>
            <a:pPr>
              <a:lnSpc>
                <a:spcPct val="70000"/>
              </a:lnSpc>
            </a:pPr>
            <a:r>
              <a:rPr lang="en-US" sz="3200" b="1" u="sng" dirty="0"/>
              <a:t>Routine coagulation studies</a:t>
            </a:r>
            <a:r>
              <a:rPr lang="en-US" sz="3200" u="sng" dirty="0"/>
              <a:t>:</a:t>
            </a:r>
          </a:p>
          <a:p>
            <a:pPr>
              <a:lnSpc>
                <a:spcPct val="100000"/>
              </a:lnSpc>
            </a:pPr>
            <a:r>
              <a:rPr lang="en-US" sz="2400" dirty="0"/>
              <a:t>An unexplained prolongation of the </a:t>
            </a:r>
            <a:r>
              <a:rPr lang="en-US" sz="2400" dirty="0" err="1"/>
              <a:t>aPTT</a:t>
            </a:r>
            <a:r>
              <a:rPr lang="en-US" sz="2400" dirty="0"/>
              <a:t>, is suggestive of the presence of a lupus anticoagulant. (</a:t>
            </a:r>
            <a:r>
              <a:rPr lang="en-US" sz="2400" dirty="0" err="1"/>
              <a:t>Antiphospholipid</a:t>
            </a:r>
            <a:r>
              <a:rPr lang="en-US" sz="2400" dirty="0"/>
              <a:t> syndrome with the lupus anticoagulant phenomenon)</a:t>
            </a:r>
          </a:p>
          <a:p>
            <a:pPr>
              <a:lnSpc>
                <a:spcPct val="100000"/>
              </a:lnSpc>
            </a:pPr>
            <a:r>
              <a:rPr lang="en-US" sz="2400" dirty="0"/>
              <a:t>An elevated INR, with prolonged Prothrombin time (PT) may suggest underlying liver disease or DIC. </a:t>
            </a:r>
          </a:p>
          <a:p>
            <a:pPr>
              <a:lnSpc>
                <a:spcPct val="100000"/>
              </a:lnSpc>
            </a:pPr>
            <a:r>
              <a:rPr lang="en-US" sz="2400" dirty="0"/>
              <a:t>Abnormal clotting time, due to the use of a heparin containing anticoagulant, and  thrombosis may be present due to the HIT antibody.</a:t>
            </a:r>
          </a:p>
        </p:txBody>
      </p:sp>
    </p:spTree>
    <p:extLst>
      <p:ext uri="{BB962C8B-B14F-4D97-AF65-F5344CB8AC3E}">
        <p14:creationId xmlns:p14="http://schemas.microsoft.com/office/powerpoint/2010/main" val="196492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sz="3200" b="1" u="sng" dirty="0"/>
              <a:t>Other laboratories:</a:t>
            </a:r>
          </a:p>
          <a:p>
            <a:r>
              <a:rPr lang="en-US" sz="2400" dirty="0"/>
              <a:t>A markedly elevated ESR (</a:t>
            </a:r>
            <a:r>
              <a:rPr lang="en-US" sz="2400" dirty="0" err="1"/>
              <a:t>eg</a:t>
            </a:r>
            <a:r>
              <a:rPr lang="en-US" sz="2400" dirty="0"/>
              <a:t>, &gt;100 mm/hour) may suggest an underlying malignancy or a connective tissue disorder. </a:t>
            </a:r>
          </a:p>
          <a:p>
            <a:r>
              <a:rPr lang="en-US" sz="2400" dirty="0"/>
              <a:t>Autoimmune profile </a:t>
            </a:r>
            <a:r>
              <a:rPr lang="en-US" sz="2400" dirty="0" err="1"/>
              <a:t>eg</a:t>
            </a:r>
            <a:r>
              <a:rPr lang="en-US" sz="2400" dirty="0"/>
              <a:t>. </a:t>
            </a:r>
            <a:r>
              <a:rPr lang="en-US" sz="2400" dirty="0" err="1"/>
              <a:t>Eg</a:t>
            </a:r>
            <a:r>
              <a:rPr lang="en-US" sz="2400" dirty="0"/>
              <a:t> SLE</a:t>
            </a:r>
          </a:p>
          <a:p>
            <a:r>
              <a:rPr lang="en-US" sz="2400" dirty="0" err="1"/>
              <a:t>Anticardiolopin</a:t>
            </a:r>
            <a:r>
              <a:rPr lang="en-US" sz="2400" dirty="0"/>
              <a:t> Abs, Lupus anticoagulant in case of APS.</a:t>
            </a:r>
            <a:br>
              <a:rPr lang="en-US" sz="2400" dirty="0"/>
            </a:br>
            <a:endParaRPr lang="en-US" sz="2400" dirty="0"/>
          </a:p>
        </p:txBody>
      </p:sp>
    </p:spTree>
    <p:extLst>
      <p:ext uri="{BB962C8B-B14F-4D97-AF65-F5344CB8AC3E}">
        <p14:creationId xmlns:p14="http://schemas.microsoft.com/office/powerpoint/2010/main" val="293552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1904</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Agency FB</vt:lpstr>
      <vt:lpstr>Arial</vt:lpstr>
      <vt:lpstr>Arial Rounded MT Bold</vt:lpstr>
      <vt:lpstr>Calibri</vt:lpstr>
      <vt:lpstr>Calibri Light</vt:lpstr>
      <vt:lpstr>Wingdings</vt:lpstr>
      <vt:lpstr>Office Theme</vt:lpstr>
      <vt:lpstr>1_Custom Design</vt:lpstr>
      <vt:lpstr>Custom Design</vt:lpstr>
      <vt:lpstr>Thrombophilia screening in a case of unprovoked DVT </vt:lpstr>
      <vt:lpstr>Risk factors (causes) for the development of venous thrombosis</vt:lpstr>
      <vt:lpstr>Other disorders and risk factors</vt:lpstr>
      <vt:lpstr>Evaluating adult patients with established venous thromboembolism for acquired and inherited risk factors</vt:lpstr>
      <vt:lpstr>Provoked or unprovoked? </vt:lpstr>
      <vt:lpstr>History and examination  A careful history should evaluate for the following:</vt:lpstr>
      <vt:lpstr>Laboratory tests and imaging  The initial laboratory and radiographic evaluation in patients with VTE may reveal clues as to the underlying cause of VTE. </vt:lpstr>
      <vt:lpstr>PowerPoint Presentation</vt:lpstr>
      <vt:lpstr>PowerPoint Presentation</vt:lpstr>
      <vt:lpstr>Imaging</vt:lpstr>
      <vt:lpstr>Evaluation for hypercoagulable disorders</vt:lpstr>
      <vt:lpstr>Patient selection for additional testing </vt:lpstr>
      <vt:lpstr>PowerPoint Presentation</vt:lpstr>
      <vt:lpstr>Patients without a family history of VTE</vt:lpstr>
      <vt:lpstr>PowerPoint Presentation</vt:lpstr>
      <vt:lpstr>The major benefits of testing these selected patients with established VTE for a hypercoagulable disorder:</vt:lpstr>
      <vt:lpstr>Prevalence of thrombophilic defects in venous thrombosis</vt:lpstr>
      <vt:lpstr>PowerPoint Presentation</vt:lpstr>
      <vt:lpstr>Thrombophilia testing-when </vt:lpstr>
      <vt:lpstr>Ideally, evaluation for thrombophilia should occur when:</vt:lpstr>
      <vt:lpstr>Timing of tests and effect of anticoagulants</vt:lpstr>
      <vt:lpstr>Occasionally, these tests are performed at the time of diagnosis (ie, in the setting of acute thrombosis) or after the patient has initiated anticoagulation. In such settings, the following general principles apply,</vt:lpstr>
      <vt:lpstr>Inheritable thrombophilia panels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Nermen</dc:creator>
  <cp:lastModifiedBy>aly ashmaui</cp:lastModifiedBy>
  <cp:revision>30</cp:revision>
  <dcterms:created xsi:type="dcterms:W3CDTF">2023-05-14T19:16:45Z</dcterms:created>
  <dcterms:modified xsi:type="dcterms:W3CDTF">2023-05-19T19:13:42Z</dcterms:modified>
</cp:coreProperties>
</file>