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696" r:id="rId3"/>
    <p:sldMasterId id="2147483684" r:id="rId4"/>
    <p:sldMasterId id="2147483672" r:id="rId5"/>
    <p:sldMasterId id="2147483660" r:id="rId6"/>
  </p:sldMasterIdLst>
  <p:sldIdLst>
    <p:sldId id="264" r:id="rId7"/>
    <p:sldId id="257" r:id="rId8"/>
    <p:sldId id="263" r:id="rId9"/>
    <p:sldId id="283" r:id="rId10"/>
    <p:sldId id="274" r:id="rId11"/>
    <p:sldId id="276" r:id="rId12"/>
    <p:sldId id="280" r:id="rId13"/>
    <p:sldId id="281" r:id="rId14"/>
    <p:sldId id="277" r:id="rId15"/>
    <p:sldId id="278" r:id="rId16"/>
    <p:sldId id="279" r:id="rId17"/>
    <p:sldId id="286" r:id="rId18"/>
    <p:sldId id="282" r:id="rId19"/>
    <p:sldId id="270" r:id="rId20"/>
    <p:sldId id="271" r:id="rId21"/>
    <p:sldId id="272" r:id="rId22"/>
    <p:sldId id="256" r:id="rId23"/>
    <p:sldId id="268" r:id="rId24"/>
    <p:sldId id="269" r:id="rId25"/>
    <p:sldId id="265" r:id="rId26"/>
    <p:sldId id="258" r:id="rId27"/>
    <p:sldId id="259" r:id="rId28"/>
    <p:sldId id="260" r:id="rId29"/>
    <p:sldId id="261" r:id="rId30"/>
    <p:sldId id="266" r:id="rId31"/>
    <p:sldId id="267" r:id="rId32"/>
    <p:sldId id="284" r:id="rId33"/>
    <p:sldId id="285" r:id="rId34"/>
    <p:sldId id="288" r:id="rId35"/>
    <p:sldId id="287" r:id="rId36"/>
    <p:sldId id="28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8BD0FE-E916-4CD7-B504-B7B11FB32934}" v="9" dt="2024-05-30T12:03:23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microsoft.com/office/2015/10/relationships/revisionInfo" Target="revisionInfo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y ashmaui" userId="9772c7e08b0adbba" providerId="LiveId" clId="{AB8BD0FE-E916-4CD7-B504-B7B11FB32934}"/>
    <pc:docChg chg="modSld">
      <pc:chgData name="aly ashmaui" userId="9772c7e08b0adbba" providerId="LiveId" clId="{AB8BD0FE-E916-4CD7-B504-B7B11FB32934}" dt="2024-05-30T12:04:27.523" v="37" actId="20577"/>
      <pc:docMkLst>
        <pc:docMk/>
      </pc:docMkLst>
      <pc:sldChg chg="addSp modSp mod">
        <pc:chgData name="aly ashmaui" userId="9772c7e08b0adbba" providerId="LiveId" clId="{AB8BD0FE-E916-4CD7-B504-B7B11FB32934}" dt="2024-05-30T12:04:27.523" v="37" actId="20577"/>
        <pc:sldMkLst>
          <pc:docMk/>
          <pc:sldMk cId="0" sldId="263"/>
        </pc:sldMkLst>
        <pc:spChg chg="add mod">
          <ac:chgData name="aly ashmaui" userId="9772c7e08b0adbba" providerId="LiveId" clId="{AB8BD0FE-E916-4CD7-B504-B7B11FB32934}" dt="2024-05-30T12:02:24.896" v="17" actId="403"/>
          <ac:spMkLst>
            <pc:docMk/>
            <pc:sldMk cId="0" sldId="263"/>
            <ac:spMk id="2" creationId="{B3A0F4E3-ACDB-BA69-C0AB-03DDD9AE34CF}"/>
          </ac:spMkLst>
        </pc:spChg>
        <pc:spChg chg="add mod">
          <ac:chgData name="aly ashmaui" userId="9772c7e08b0adbba" providerId="LiveId" clId="{AB8BD0FE-E916-4CD7-B504-B7B11FB32934}" dt="2024-05-30T12:03:49.364" v="31" actId="20577"/>
          <ac:spMkLst>
            <pc:docMk/>
            <pc:sldMk cId="0" sldId="263"/>
            <ac:spMk id="3" creationId="{F2311911-B4D2-48DE-1A79-301C9FBCF294}"/>
          </ac:spMkLst>
        </pc:spChg>
        <pc:spChg chg="add mod">
          <ac:chgData name="aly ashmaui" userId="9772c7e08b0adbba" providerId="LiveId" clId="{AB8BD0FE-E916-4CD7-B504-B7B11FB32934}" dt="2024-05-30T12:04:27.523" v="37" actId="20577"/>
          <ac:spMkLst>
            <pc:docMk/>
            <pc:sldMk cId="0" sldId="263"/>
            <ac:spMk id="4" creationId="{4E4D44DF-A575-D1A7-57B9-A9BE25517C2E}"/>
          </ac:spMkLst>
        </pc:spChg>
      </pc:sldChg>
      <pc:sldChg chg="modSp">
        <pc:chgData name="aly ashmaui" userId="9772c7e08b0adbba" providerId="LiveId" clId="{AB8BD0FE-E916-4CD7-B504-B7B11FB32934}" dt="2024-05-30T11:56:42.109" v="1" actId="20577"/>
        <pc:sldMkLst>
          <pc:docMk/>
          <pc:sldMk cId="0" sldId="285"/>
        </pc:sldMkLst>
        <pc:spChg chg="mod">
          <ac:chgData name="aly ashmaui" userId="9772c7e08b0adbba" providerId="LiveId" clId="{AB8BD0FE-E916-4CD7-B504-B7B11FB32934}" dt="2024-05-30T11:56:42.109" v="1" actId="20577"/>
          <ac:spMkLst>
            <pc:docMk/>
            <pc:sldMk cId="0" sldId="285"/>
            <ac:spMk id="4" creationId="{00000000-0000-0000-0000-000000000000}"/>
          </ac:spMkLst>
        </pc:spChg>
      </pc:sldChg>
      <pc:sldChg chg="modSp">
        <pc:chgData name="aly ashmaui" userId="9772c7e08b0adbba" providerId="LiveId" clId="{AB8BD0FE-E916-4CD7-B504-B7B11FB32934}" dt="2024-05-30T11:58:18.993" v="5" actId="20577"/>
        <pc:sldMkLst>
          <pc:docMk/>
          <pc:sldMk cId="0" sldId="288"/>
        </pc:sldMkLst>
        <pc:spChg chg="mod">
          <ac:chgData name="aly ashmaui" userId="9772c7e08b0adbba" providerId="LiveId" clId="{AB8BD0FE-E916-4CD7-B504-B7B11FB32934}" dt="2024-05-30T11:58:18.993" v="5" actId="20577"/>
          <ac:spMkLst>
            <pc:docMk/>
            <pc:sldMk cId="0" sldId="288"/>
            <ac:spMk id="7270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026F-DB07-45A8-8FE2-94DC9C61D2BA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59E6-1A60-4F9C-888C-231AC967B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026F-DB07-45A8-8FE2-94DC9C61D2BA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59E6-1A60-4F9C-888C-231AC967B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026F-DB07-45A8-8FE2-94DC9C61D2BA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59E6-1A60-4F9C-888C-231AC967B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7EA6-C539-408A-9E20-0C3F934965DB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6A75-4B85-4F75-A133-21510D66B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70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7EA6-C539-408A-9E20-0C3F934965DB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6A75-4B85-4F75-A133-21510D66B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86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7EA6-C539-408A-9E20-0C3F934965DB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6A75-4B85-4F75-A133-21510D66B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38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7EA6-C539-408A-9E20-0C3F934965DB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6A75-4B85-4F75-A133-21510D66B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73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7EA6-C539-408A-9E20-0C3F934965DB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6A75-4B85-4F75-A133-21510D66B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45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7EA6-C539-408A-9E20-0C3F934965DB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6A75-4B85-4F75-A133-21510D66B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66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7EA6-C539-408A-9E20-0C3F934965DB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6A75-4B85-4F75-A133-21510D66B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86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7EA6-C539-408A-9E20-0C3F934965DB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6A75-4B85-4F75-A133-21510D66B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9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026F-DB07-45A8-8FE2-94DC9C61D2BA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59E6-1A60-4F9C-888C-231AC967B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7EA6-C539-408A-9E20-0C3F934965DB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6A75-4B85-4F75-A133-21510D66B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60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7EA6-C539-408A-9E20-0C3F934965DB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6A75-4B85-4F75-A133-21510D66B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12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7EA6-C539-408A-9E20-0C3F934965DB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6A75-4B85-4F75-A133-21510D66B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8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DC76-64A6-47C0-A8E2-AAFA0EB3269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7229-FDAB-476A-95F5-F681975C7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22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DC76-64A6-47C0-A8E2-AAFA0EB3269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7229-FDAB-476A-95F5-F681975C7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43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DC76-64A6-47C0-A8E2-AAFA0EB3269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7229-FDAB-476A-95F5-F681975C7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96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DC76-64A6-47C0-A8E2-AAFA0EB3269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7229-FDAB-476A-95F5-F681975C7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88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DC76-64A6-47C0-A8E2-AAFA0EB3269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7229-FDAB-476A-95F5-F681975C7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16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DC76-64A6-47C0-A8E2-AAFA0EB3269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7229-FDAB-476A-95F5-F681975C7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741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DC76-64A6-47C0-A8E2-AAFA0EB3269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7229-FDAB-476A-95F5-F681975C7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5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026F-DB07-45A8-8FE2-94DC9C61D2BA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59E6-1A60-4F9C-888C-231AC967B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DC76-64A6-47C0-A8E2-AAFA0EB3269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7229-FDAB-476A-95F5-F681975C7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164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DC76-64A6-47C0-A8E2-AAFA0EB3269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7229-FDAB-476A-95F5-F681975C7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921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DC76-64A6-47C0-A8E2-AAFA0EB3269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7229-FDAB-476A-95F5-F681975C7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425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DC76-64A6-47C0-A8E2-AAFA0EB3269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7229-FDAB-476A-95F5-F681975C7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94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B88A-788D-43CE-AC82-5DEF62CE209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EFEA-9E0A-4741-8AEE-572B96D5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828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B88A-788D-43CE-AC82-5DEF62CE209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EFEA-9E0A-4741-8AEE-572B96D5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874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B88A-788D-43CE-AC82-5DEF62CE209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EFEA-9E0A-4741-8AEE-572B96D5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77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B88A-788D-43CE-AC82-5DEF62CE209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EFEA-9E0A-4741-8AEE-572B96D5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711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B88A-788D-43CE-AC82-5DEF62CE209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EFEA-9E0A-4741-8AEE-572B96D5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891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B88A-788D-43CE-AC82-5DEF62CE209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EFEA-9E0A-4741-8AEE-572B96D5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026F-DB07-45A8-8FE2-94DC9C61D2BA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59E6-1A60-4F9C-888C-231AC967B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B88A-788D-43CE-AC82-5DEF62CE209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EFEA-9E0A-4741-8AEE-572B96D5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357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B88A-788D-43CE-AC82-5DEF62CE209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EFEA-9E0A-4741-8AEE-572B96D5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363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B88A-788D-43CE-AC82-5DEF62CE209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EFEA-9E0A-4741-8AEE-572B96D5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287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B88A-788D-43CE-AC82-5DEF62CE209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EFEA-9E0A-4741-8AEE-572B96D5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69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B88A-788D-43CE-AC82-5DEF62CE209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EFEA-9E0A-4741-8AEE-572B96D5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022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C853-8F50-4F2B-9919-44768A7F781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2F53-23FB-4A71-BFF8-D412EB25E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91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C853-8F50-4F2B-9919-44768A7F781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2F53-23FB-4A71-BFF8-D412EB25E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503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C853-8F50-4F2B-9919-44768A7F781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2F53-23FB-4A71-BFF8-D412EB25E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071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C853-8F50-4F2B-9919-44768A7F781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2F53-23FB-4A71-BFF8-D412EB25E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770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C853-8F50-4F2B-9919-44768A7F781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2F53-23FB-4A71-BFF8-D412EB25E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6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026F-DB07-45A8-8FE2-94DC9C61D2BA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59E6-1A60-4F9C-888C-231AC967B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C853-8F50-4F2B-9919-44768A7F781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2F53-23FB-4A71-BFF8-D412EB25E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183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C853-8F50-4F2B-9919-44768A7F781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2F53-23FB-4A71-BFF8-D412EB25E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708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C853-8F50-4F2B-9919-44768A7F781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2F53-23FB-4A71-BFF8-D412EB25E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138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C853-8F50-4F2B-9919-44768A7F781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2F53-23FB-4A71-BFF8-D412EB25E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84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C853-8F50-4F2B-9919-44768A7F781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2F53-23FB-4A71-BFF8-D412EB25E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171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C853-8F50-4F2B-9919-44768A7F781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2F53-23FB-4A71-BFF8-D412EB25E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804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20FA-CA26-4370-A74E-D5A8CBD7C356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420B-DE8B-4816-AE21-317ECA22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173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20FA-CA26-4370-A74E-D5A8CBD7C356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420B-DE8B-4816-AE21-317ECA22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636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20FA-CA26-4370-A74E-D5A8CBD7C356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420B-DE8B-4816-AE21-317ECA22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723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20FA-CA26-4370-A74E-D5A8CBD7C356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420B-DE8B-4816-AE21-317ECA22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7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026F-DB07-45A8-8FE2-94DC9C61D2BA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59E6-1A60-4F9C-888C-231AC967B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20FA-CA26-4370-A74E-D5A8CBD7C356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420B-DE8B-4816-AE21-317ECA22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158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20FA-CA26-4370-A74E-D5A8CBD7C356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420B-DE8B-4816-AE21-317ECA22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820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20FA-CA26-4370-A74E-D5A8CBD7C356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420B-DE8B-4816-AE21-317ECA22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347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20FA-CA26-4370-A74E-D5A8CBD7C356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420B-DE8B-4816-AE21-317ECA22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764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20FA-CA26-4370-A74E-D5A8CBD7C356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420B-DE8B-4816-AE21-317ECA22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497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20FA-CA26-4370-A74E-D5A8CBD7C356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420B-DE8B-4816-AE21-317ECA22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085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20FA-CA26-4370-A74E-D5A8CBD7C356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420B-DE8B-4816-AE21-317ECA22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75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026F-DB07-45A8-8FE2-94DC9C61D2BA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59E6-1A60-4F9C-888C-231AC967B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026F-DB07-45A8-8FE2-94DC9C61D2BA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59E6-1A60-4F9C-888C-231AC967B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026F-DB07-45A8-8FE2-94DC9C61D2BA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59E6-1A60-4F9C-888C-231AC967B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C026F-DB07-45A8-8FE2-94DC9C61D2BA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B59E6-1A60-4F9C-888C-231AC967B0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20373295">
            <a:off x="-199283" y="666911"/>
            <a:ext cx="3896773" cy="434291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A7EA6-C539-408A-9E20-0C3F934965DB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E6A75-4B85-4F75-A133-21510D66BF0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19929145">
            <a:off x="304800" y="2057400"/>
            <a:ext cx="8229600" cy="914400"/>
          </a:xfrm>
          <a:prstGeom prst="rect">
            <a:avLst/>
          </a:prstGeom>
          <a:blipFill dpi="0" rotWithShape="1">
            <a:blip r:embed="rId13">
              <a:alphaModFix amt="77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3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ADC76-64A6-47C0-A8E2-AAFA0EB3269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C7229-FDAB-476A-95F5-F681975C78A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 rot="20357276">
            <a:off x="-39283" y="989060"/>
            <a:ext cx="5257800" cy="523220"/>
          </a:xfrm>
          <a:prstGeom prst="rect">
            <a:avLst/>
          </a:prstGeom>
          <a:blipFill dpi="0" rotWithShape="1">
            <a:blip r:embed="rId13">
              <a:alphaModFix amt="51000"/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Vascular Medicine Cairo University</a:t>
            </a:r>
          </a:p>
        </p:txBody>
      </p:sp>
    </p:spTree>
    <p:extLst>
      <p:ext uri="{BB962C8B-B14F-4D97-AF65-F5344CB8AC3E}">
        <p14:creationId xmlns:p14="http://schemas.microsoft.com/office/powerpoint/2010/main" val="172919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3B88A-788D-43CE-AC82-5DEF62CE209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CEFEA-9E0A-4741-8AEE-572B96D58F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20083869">
            <a:off x="-55817" y="952680"/>
            <a:ext cx="3886200" cy="609600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6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9C853-8F50-4F2B-9919-44768A7F781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Prof. Aly El Ashmaoui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02F53-23FB-4A71-BFF8-D412EB25ED7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20308080">
            <a:off x="-59085" y="669239"/>
            <a:ext cx="3733800" cy="457200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5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E20FA-CA26-4370-A74E-D5A8CBD7C356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1">
                <a:solidFill>
                  <a:srgbClr val="C00000"/>
                </a:solidFill>
              </a:defRPr>
            </a:lvl1pPr>
          </a:lstStyle>
          <a:p>
            <a:r>
              <a:rPr lang="en-US"/>
              <a:t>Prof Aly El Ashmaoui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3420B-DE8B-4816-AE21-317ECA2275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19533661">
            <a:off x="-65567" y="1080357"/>
            <a:ext cx="3962400" cy="457200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3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li\My%20Documents\my%20vdeo\cap9.AVI" TargetMode="Externa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mydocument\My%20Pictures\french%20hospital\20080324114922750.avi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403294"/>
            <a:ext cx="2644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SSA is a 63 year old male .</a:t>
            </a:r>
          </a:p>
          <a:p>
            <a:r>
              <a:rPr lang="en-US" dirty="0"/>
              <a:t>Diabetes since 16 years</a:t>
            </a:r>
          </a:p>
          <a:p>
            <a:r>
              <a:rPr lang="en-US" dirty="0"/>
              <a:t>on insulin therapy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8376" y="4927294"/>
            <a:ext cx="48224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Presented to the diabetes clinic  since 18 months </a:t>
            </a:r>
          </a:p>
          <a:p>
            <a:pPr algn="ctr"/>
            <a:r>
              <a:rPr lang="en-US" dirty="0"/>
              <a:t>because of multiple ulcers</a:t>
            </a:r>
          </a:p>
          <a:p>
            <a:pPr algn="ctr"/>
            <a:r>
              <a:rPr lang="en-US" dirty="0"/>
              <a:t>Of the right foot.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304800"/>
            <a:ext cx="3860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Department of Medicine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5200" y="762000"/>
            <a:ext cx="2372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Diabetes Clinic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1295400"/>
            <a:ext cx="159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Vascular 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752600"/>
            <a:ext cx="1898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Case Presentation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2286000"/>
            <a:ext cx="381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FFFF00"/>
                </a:solidFill>
              </a:rPr>
              <a:t>Presented by Prof Aly El </a:t>
            </a:r>
            <a:r>
              <a:rPr lang="en-US" sz="2000" b="1" i="1" dirty="0" err="1">
                <a:solidFill>
                  <a:srgbClr val="FFFF00"/>
                </a:solidFill>
              </a:rPr>
              <a:t>Ashmaoui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963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rcRect l="15385"/>
          <a:stretch>
            <a:fillRect/>
          </a:stretch>
        </p:blipFill>
        <p:spPr>
          <a:xfrm>
            <a:off x="2743200" y="3429000"/>
            <a:ext cx="1676400" cy="2641600"/>
          </a:xfrm>
          <a:prstGeom prst="rect">
            <a:avLst/>
          </a:prstGeom>
        </p:spPr>
      </p:pic>
      <p:pic>
        <p:nvPicPr>
          <p:cNvPr id="3" name="Picture 2" descr="DSC02969.JPG"/>
          <p:cNvPicPr>
            <a:picLocks noChangeAspect="1"/>
          </p:cNvPicPr>
          <p:nvPr/>
        </p:nvPicPr>
        <p:blipFill>
          <a:blip r:embed="rId3" cstate="print">
            <a:lum bright="-20000" contrast="20000"/>
          </a:blip>
          <a:srcRect l="13793"/>
          <a:stretch>
            <a:fillRect/>
          </a:stretch>
        </p:blipFill>
        <p:spPr>
          <a:xfrm>
            <a:off x="457200" y="152400"/>
            <a:ext cx="1428750" cy="2209800"/>
          </a:xfrm>
          <a:prstGeom prst="rect">
            <a:avLst/>
          </a:prstGeom>
        </p:spPr>
      </p:pic>
      <p:pic>
        <p:nvPicPr>
          <p:cNvPr id="4" name="Picture 3" descr="DSC02970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l="22988"/>
          <a:stretch>
            <a:fillRect/>
          </a:stretch>
        </p:blipFill>
        <p:spPr>
          <a:xfrm>
            <a:off x="2286000" y="152400"/>
            <a:ext cx="1276350" cy="2209800"/>
          </a:xfrm>
          <a:prstGeom prst="rect">
            <a:avLst/>
          </a:prstGeom>
        </p:spPr>
      </p:pic>
      <p:pic>
        <p:nvPicPr>
          <p:cNvPr id="5" name="Picture 4" descr="DSC02973.JPG"/>
          <p:cNvPicPr>
            <a:picLocks noChangeAspect="1"/>
          </p:cNvPicPr>
          <p:nvPr/>
        </p:nvPicPr>
        <p:blipFill>
          <a:blip r:embed="rId5" cstate="print">
            <a:lum bright="-20000" contrast="20000"/>
          </a:blip>
          <a:srcRect l="14815"/>
          <a:stretch>
            <a:fillRect/>
          </a:stretch>
        </p:blipFill>
        <p:spPr>
          <a:xfrm>
            <a:off x="3810000" y="228600"/>
            <a:ext cx="1314450" cy="2057400"/>
          </a:xfrm>
          <a:prstGeom prst="rect">
            <a:avLst/>
          </a:prstGeom>
        </p:spPr>
      </p:pic>
      <p:pic>
        <p:nvPicPr>
          <p:cNvPr id="6" name="Picture 5" descr="DSC02972.JPG"/>
          <p:cNvPicPr>
            <a:picLocks noChangeAspect="1"/>
          </p:cNvPicPr>
          <p:nvPr/>
        </p:nvPicPr>
        <p:blipFill>
          <a:blip r:embed="rId6" cstate="print">
            <a:lum bright="-20000" contrast="10000"/>
          </a:blip>
          <a:srcRect l="9877"/>
          <a:stretch>
            <a:fillRect/>
          </a:stretch>
        </p:blipFill>
        <p:spPr>
          <a:xfrm>
            <a:off x="5334000" y="228600"/>
            <a:ext cx="1390650" cy="2057400"/>
          </a:xfrm>
          <a:prstGeom prst="rect">
            <a:avLst/>
          </a:prstGeom>
        </p:spPr>
      </p:pic>
      <p:pic>
        <p:nvPicPr>
          <p:cNvPr id="7" name="Picture 6" descr="DSC02971.JPG"/>
          <p:cNvPicPr>
            <a:picLocks noChangeAspect="1"/>
          </p:cNvPicPr>
          <p:nvPr/>
        </p:nvPicPr>
        <p:blipFill>
          <a:blip r:embed="rId7" cstate="print">
            <a:lum bright="-20000" contrast="20000"/>
          </a:blip>
          <a:srcRect l="14815" r="20988"/>
          <a:stretch>
            <a:fillRect/>
          </a:stretch>
        </p:blipFill>
        <p:spPr>
          <a:xfrm>
            <a:off x="7162800" y="228600"/>
            <a:ext cx="990600" cy="2057400"/>
          </a:xfrm>
          <a:prstGeom prst="rect">
            <a:avLst/>
          </a:prstGeom>
        </p:spPr>
      </p:pic>
      <p:pic>
        <p:nvPicPr>
          <p:cNvPr id="8" name="Picture 7" descr="DSC02975.JPG"/>
          <p:cNvPicPr>
            <a:picLocks noChangeAspect="1"/>
          </p:cNvPicPr>
          <p:nvPr/>
        </p:nvPicPr>
        <p:blipFill>
          <a:blip r:embed="rId8" cstate="print">
            <a:lum bright="-20000" contrast="30000"/>
          </a:blip>
          <a:srcRect l="15385"/>
          <a:stretch>
            <a:fillRect/>
          </a:stretch>
        </p:blipFill>
        <p:spPr>
          <a:xfrm>
            <a:off x="533400" y="3429000"/>
            <a:ext cx="1676400" cy="2641600"/>
          </a:xfrm>
          <a:prstGeom prst="rect">
            <a:avLst/>
          </a:prstGeom>
        </p:spPr>
      </p:pic>
      <p:pic>
        <p:nvPicPr>
          <p:cNvPr id="9" name="Picture 8" descr="DSC02962.JPG"/>
          <p:cNvPicPr>
            <a:picLocks noChangeAspect="1"/>
          </p:cNvPicPr>
          <p:nvPr/>
        </p:nvPicPr>
        <p:blipFill>
          <a:blip r:embed="rId9" cstate="print">
            <a:lum bright="-40000" contrast="30000"/>
          </a:blip>
          <a:srcRect l="15238"/>
          <a:stretch>
            <a:fillRect/>
          </a:stretch>
        </p:blipFill>
        <p:spPr>
          <a:xfrm>
            <a:off x="4724400" y="3429000"/>
            <a:ext cx="1695450" cy="2667000"/>
          </a:xfrm>
          <a:prstGeom prst="rect">
            <a:avLst/>
          </a:prstGeom>
        </p:spPr>
      </p:pic>
      <p:pic>
        <p:nvPicPr>
          <p:cNvPr id="10" name="Picture 9" descr="DSC02960.JPG"/>
          <p:cNvPicPr>
            <a:picLocks noChangeAspect="1"/>
          </p:cNvPicPr>
          <p:nvPr/>
        </p:nvPicPr>
        <p:blipFill>
          <a:blip r:embed="rId10" cstate="print">
            <a:lum bright="-30000" contrast="30000"/>
          </a:blip>
          <a:srcRect l="19417"/>
          <a:stretch>
            <a:fillRect/>
          </a:stretch>
        </p:blipFill>
        <p:spPr>
          <a:xfrm>
            <a:off x="6858000" y="3429000"/>
            <a:ext cx="1581150" cy="261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962.JPG"/>
          <p:cNvPicPr>
            <a:picLocks noChangeAspect="1"/>
          </p:cNvPicPr>
          <p:nvPr/>
        </p:nvPicPr>
        <p:blipFill>
          <a:blip r:embed="rId2" cstate="print">
            <a:lum bright="-40000"/>
          </a:blip>
          <a:srcRect l="12727"/>
          <a:stretch>
            <a:fillRect/>
          </a:stretch>
        </p:blipFill>
        <p:spPr>
          <a:xfrm>
            <a:off x="5257800" y="533400"/>
            <a:ext cx="3657600" cy="5588000"/>
          </a:xfrm>
          <a:prstGeom prst="rect">
            <a:avLst/>
          </a:prstGeom>
        </p:spPr>
      </p:pic>
      <p:pic>
        <p:nvPicPr>
          <p:cNvPr id="3" name="Picture 2" descr="DSC02967.JPG"/>
          <p:cNvPicPr>
            <a:picLocks noChangeAspect="1"/>
          </p:cNvPicPr>
          <p:nvPr/>
        </p:nvPicPr>
        <p:blipFill>
          <a:blip r:embed="rId3" cstate="print">
            <a:lum bright="-40000"/>
          </a:blip>
          <a:srcRect l="12727"/>
          <a:stretch>
            <a:fillRect/>
          </a:stretch>
        </p:blipFill>
        <p:spPr>
          <a:xfrm>
            <a:off x="838200" y="533400"/>
            <a:ext cx="3657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914400"/>
            <a:ext cx="387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Post PTA Hemodynamic evaluation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2209800"/>
            <a:ext cx="421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Ankle/Brachial index on the right side  =0.7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581400"/>
            <a:ext cx="249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Toe pressure   56 mm Hg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4800600"/>
            <a:ext cx="2783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TcpO2  at 40 c   = 74 mm Hg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447800"/>
            <a:ext cx="3205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Following successful angioplasty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2895600"/>
            <a:ext cx="5208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Clexan</a:t>
            </a:r>
            <a:r>
              <a:rPr lang="en-US" dirty="0"/>
              <a:t> was elevated to 80 mg/12 hours for  3 months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4038600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Plavix</a:t>
            </a:r>
            <a:r>
              <a:rPr lang="en-US" dirty="0"/>
              <a:t> was added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2133600"/>
            <a:ext cx="317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(Anatomical and hemodynamic)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2004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1242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1242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31242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971800" y="762000"/>
            <a:ext cx="2669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Care of the wounds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betic foot 011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 bwMode="auto">
          <a:xfrm>
            <a:off x="533400" y="304800"/>
            <a:ext cx="3276600" cy="2457450"/>
          </a:xfrm>
          <a:prstGeom prst="rect">
            <a:avLst/>
          </a:prstGeom>
          <a:noFill/>
        </p:spPr>
      </p:pic>
      <p:pic>
        <p:nvPicPr>
          <p:cNvPr id="3" name="Picture 3" descr="diabetic foot 009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 bwMode="auto">
          <a:xfrm>
            <a:off x="2133600" y="3124200"/>
            <a:ext cx="4191000" cy="3143250"/>
          </a:xfrm>
          <a:prstGeom prst="rect">
            <a:avLst/>
          </a:prstGeom>
          <a:noFill/>
        </p:spPr>
      </p:pic>
      <p:pic>
        <p:nvPicPr>
          <p:cNvPr id="4" name="Picture 4" descr="diabetic foot 010"/>
          <p:cNvPicPr>
            <a:picLocks noChangeAspect="1" noChangeArrowheads="1"/>
          </p:cNvPicPr>
          <p:nvPr/>
        </p:nvPicPr>
        <p:blipFill>
          <a:blip r:embed="rId4" cstate="print">
            <a:lum bright="-12000"/>
          </a:blip>
          <a:srcRect/>
          <a:stretch>
            <a:fillRect/>
          </a:stretch>
        </p:blipFill>
        <p:spPr bwMode="auto">
          <a:xfrm>
            <a:off x="4572000" y="304800"/>
            <a:ext cx="3352800" cy="2514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95600" y="2286000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10400" y="2438400"/>
            <a:ext cx="838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81600" y="5791200"/>
            <a:ext cx="106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SC02823"/>
          <p:cNvPicPr>
            <a:picLocks noChangeAspect="1" noChangeArrowheads="1"/>
          </p:cNvPicPr>
          <p:nvPr/>
        </p:nvPicPr>
        <p:blipFill>
          <a:blip r:embed="rId2" cstate="print">
            <a:lum bright="-18000" contrast="18000"/>
          </a:blip>
          <a:srcRect t="34783"/>
          <a:stretch>
            <a:fillRect/>
          </a:stretch>
        </p:blipFill>
        <p:spPr bwMode="auto">
          <a:xfrm>
            <a:off x="4191000" y="838200"/>
            <a:ext cx="3505200" cy="1714500"/>
          </a:xfrm>
          <a:prstGeom prst="rect">
            <a:avLst/>
          </a:prstGeom>
          <a:noFill/>
        </p:spPr>
      </p:pic>
      <p:pic>
        <p:nvPicPr>
          <p:cNvPr id="3" name="Picture 3" descr="DSC02822"/>
          <p:cNvPicPr>
            <a:picLocks noChangeAspect="1" noChangeArrowheads="1"/>
          </p:cNvPicPr>
          <p:nvPr/>
        </p:nvPicPr>
        <p:blipFill>
          <a:blip r:embed="rId3" cstate="print"/>
          <a:srcRect t="50371"/>
          <a:stretch>
            <a:fillRect/>
          </a:stretch>
        </p:blipFill>
        <p:spPr bwMode="auto">
          <a:xfrm>
            <a:off x="228600" y="990600"/>
            <a:ext cx="3429000" cy="127635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</a:blip>
          <a:srcRect/>
          <a:stretch>
            <a:fillRect/>
          </a:stretch>
        </p:blipFill>
        <p:spPr bwMode="auto">
          <a:xfrm>
            <a:off x="533400" y="32004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766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819400" y="1905000"/>
            <a:ext cx="609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0" y="2057400"/>
            <a:ext cx="685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19716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533400"/>
            <a:ext cx="19716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895600"/>
            <a:ext cx="20478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2819400"/>
            <a:ext cx="20478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3034.JPG"/>
          <p:cNvPicPr>
            <a:picLocks noChangeAspect="1"/>
          </p:cNvPicPr>
          <p:nvPr/>
        </p:nvPicPr>
        <p:blipFill>
          <a:blip r:embed="rId2" cstate="print"/>
          <a:srcRect b="13580"/>
          <a:stretch>
            <a:fillRect/>
          </a:stretch>
        </p:blipFill>
        <p:spPr>
          <a:xfrm>
            <a:off x="381000" y="1600200"/>
            <a:ext cx="4114800" cy="2667000"/>
          </a:xfrm>
          <a:prstGeom prst="rect">
            <a:avLst/>
          </a:prstGeom>
        </p:spPr>
      </p:pic>
      <p:pic>
        <p:nvPicPr>
          <p:cNvPr id="3" name="Picture 2" descr="DSC02995.JPG"/>
          <p:cNvPicPr>
            <a:picLocks noChangeAspect="1"/>
          </p:cNvPicPr>
          <p:nvPr/>
        </p:nvPicPr>
        <p:blipFill>
          <a:blip r:embed="rId3" cstate="print"/>
          <a:srcRect b="13672"/>
          <a:stretch>
            <a:fillRect/>
          </a:stretch>
        </p:blipFill>
        <p:spPr>
          <a:xfrm>
            <a:off x="4953000" y="1676400"/>
            <a:ext cx="38838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3061.JPG"/>
          <p:cNvPicPr>
            <a:picLocks noChangeAspect="1"/>
          </p:cNvPicPr>
          <p:nvPr/>
        </p:nvPicPr>
        <p:blipFill>
          <a:blip r:embed="rId2" cstate="print"/>
          <a:srcRect b="14634"/>
          <a:stretch>
            <a:fillRect/>
          </a:stretch>
        </p:blipFill>
        <p:spPr>
          <a:xfrm>
            <a:off x="0" y="3733800"/>
            <a:ext cx="4165600" cy="2667000"/>
          </a:xfrm>
          <a:prstGeom prst="rect">
            <a:avLst/>
          </a:prstGeom>
        </p:spPr>
      </p:pic>
      <p:pic>
        <p:nvPicPr>
          <p:cNvPr id="3" name="Picture 2" descr="DSC03058.JPG"/>
          <p:cNvPicPr>
            <a:picLocks noChangeAspect="1"/>
          </p:cNvPicPr>
          <p:nvPr/>
        </p:nvPicPr>
        <p:blipFill>
          <a:blip r:embed="rId3" cstate="print"/>
          <a:srcRect b="12821"/>
          <a:stretch>
            <a:fillRect/>
          </a:stretch>
        </p:blipFill>
        <p:spPr>
          <a:xfrm>
            <a:off x="4798200" y="381000"/>
            <a:ext cx="3962400" cy="2590800"/>
          </a:xfrm>
          <a:prstGeom prst="rect">
            <a:avLst/>
          </a:prstGeom>
        </p:spPr>
      </p:pic>
      <p:pic>
        <p:nvPicPr>
          <p:cNvPr id="4" name="Picture 3" descr="DSC03059.JPG"/>
          <p:cNvPicPr>
            <a:picLocks noChangeAspect="1"/>
          </p:cNvPicPr>
          <p:nvPr/>
        </p:nvPicPr>
        <p:blipFill>
          <a:blip r:embed="rId4" cstate="print"/>
          <a:srcRect b="14307"/>
          <a:stretch>
            <a:fillRect/>
          </a:stretch>
        </p:blipFill>
        <p:spPr>
          <a:xfrm>
            <a:off x="4572000" y="3662400"/>
            <a:ext cx="4260800" cy="2738400"/>
          </a:xfrm>
          <a:prstGeom prst="rect">
            <a:avLst/>
          </a:prstGeom>
        </p:spPr>
      </p:pic>
      <p:pic>
        <p:nvPicPr>
          <p:cNvPr id="5" name="Picture 4" descr="DSC03060.JPG"/>
          <p:cNvPicPr>
            <a:picLocks noChangeAspect="1"/>
          </p:cNvPicPr>
          <p:nvPr/>
        </p:nvPicPr>
        <p:blipFill>
          <a:blip r:embed="rId5" cstate="print"/>
          <a:srcRect b="13764"/>
          <a:stretch>
            <a:fillRect/>
          </a:stretch>
        </p:blipFill>
        <p:spPr>
          <a:xfrm>
            <a:off x="304800" y="228600"/>
            <a:ext cx="43592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304800"/>
            <a:ext cx="450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Relevant clinic and investigational data 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838200"/>
            <a:ext cx="2419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Hypertension 170/110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2895600"/>
            <a:ext cx="35375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Blood Sugar  fasting 230 mg/ml</a:t>
            </a:r>
          </a:p>
          <a:p>
            <a:r>
              <a:rPr lang="en-US" dirty="0"/>
              <a:t>                        2 hours pp 345 mg/ml</a:t>
            </a:r>
          </a:p>
          <a:p>
            <a:r>
              <a:rPr lang="en-US" dirty="0"/>
              <a:t>                        HbA1c            11.5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3810000"/>
            <a:ext cx="312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Blood Cholesterol   322 mg/ml</a:t>
            </a:r>
          </a:p>
          <a:p>
            <a:r>
              <a:rPr lang="en-US" dirty="0"/>
              <a:t>            triglyceride    231 mg/ml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7800" y="4495800"/>
            <a:ext cx="1619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SGPT   87 unit</a:t>
            </a:r>
          </a:p>
          <a:p>
            <a:r>
              <a:rPr lang="en-US" dirty="0"/>
              <a:t>SGOT    57  unit</a:t>
            </a:r>
          </a:p>
          <a:p>
            <a:r>
              <a:rPr lang="en-US" dirty="0"/>
              <a:t>INR        1.8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1200" y="4038600"/>
            <a:ext cx="2089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Hg   9.5 g/dl</a:t>
            </a:r>
          </a:p>
          <a:p>
            <a:r>
              <a:rPr lang="en-US" dirty="0"/>
              <a:t>WBCs 12,000 </a:t>
            </a:r>
          </a:p>
          <a:p>
            <a:r>
              <a:rPr lang="en-US" dirty="0"/>
              <a:t>With shift to the left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5562600"/>
            <a:ext cx="3285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Hepatitis C antibody was positive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1371600"/>
            <a:ext cx="2922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Cardiac evaluation  including</a:t>
            </a:r>
          </a:p>
          <a:p>
            <a:r>
              <a:rPr lang="en-US" b="1" dirty="0"/>
              <a:t>Echocardiography: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1371600"/>
            <a:ext cx="3394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Abdominal examination including</a:t>
            </a:r>
          </a:p>
          <a:p>
            <a:r>
              <a:rPr lang="en-US" b="1" dirty="0"/>
              <a:t>Ultrasound: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5000" y="3048000"/>
            <a:ext cx="21145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Urea 51 mg/dl</a:t>
            </a:r>
          </a:p>
          <a:p>
            <a:r>
              <a:rPr lang="en-US" dirty="0" err="1"/>
              <a:t>Creatinine</a:t>
            </a:r>
            <a:r>
              <a:rPr lang="en-US" dirty="0"/>
              <a:t> 1.1 mg/dl</a:t>
            </a:r>
          </a:p>
          <a:p>
            <a:r>
              <a:rPr lang="en-US" dirty="0"/>
              <a:t>Uric acid 6.2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0" y="5410200"/>
            <a:ext cx="21988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Culture from wound :</a:t>
            </a:r>
          </a:p>
          <a:p>
            <a:r>
              <a:rPr lang="en-US" dirty="0"/>
              <a:t>- Staph  </a:t>
            </a:r>
            <a:r>
              <a:rPr lang="en-US" dirty="0" err="1"/>
              <a:t>aureus</a:t>
            </a:r>
            <a:endParaRPr lang="en-US" dirty="0"/>
          </a:p>
          <a:p>
            <a:r>
              <a:rPr lang="en-US" dirty="0" err="1"/>
              <a:t>Coagulase</a:t>
            </a:r>
            <a:r>
              <a:rPr lang="en-US" dirty="0"/>
              <a:t> positive</a:t>
            </a:r>
          </a:p>
          <a:p>
            <a:r>
              <a:rPr lang="en-US" dirty="0"/>
              <a:t>- Pseudomonas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4200" y="2514600"/>
            <a:ext cx="2285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Laboratory evaluation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81600" y="1905000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Cirrhotic liver with dilated</a:t>
            </a:r>
          </a:p>
          <a:p>
            <a:r>
              <a:rPr lang="en-US" dirty="0"/>
              <a:t>Portal vein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1981200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Ischemic </a:t>
            </a:r>
            <a:r>
              <a:rPr lang="en-US" dirty="0" err="1"/>
              <a:t>cardiomyopathy</a:t>
            </a:r>
            <a:r>
              <a:rPr lang="en-US" dirty="0"/>
              <a:t> with CHF</a:t>
            </a:r>
          </a:p>
          <a:p>
            <a:r>
              <a:rPr lang="en-US" dirty="0"/>
              <a:t>And  EF of 13%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0805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228600"/>
            <a:ext cx="3901440" cy="2926080"/>
          </a:xfrm>
          <a:prstGeom prst="rect">
            <a:avLst/>
          </a:prstGeom>
        </p:spPr>
      </p:pic>
      <p:pic>
        <p:nvPicPr>
          <p:cNvPr id="4" name="Picture 3" descr="20080513(00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81000"/>
            <a:ext cx="3901440" cy="29260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257498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219200"/>
            <a:ext cx="238424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5079" y="507521"/>
            <a:ext cx="2628900" cy="329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399" y="457200"/>
            <a:ext cx="261798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301611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219200"/>
            <a:ext cx="294756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807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81000"/>
            <a:ext cx="3901440" cy="2926080"/>
          </a:xfrm>
          <a:prstGeom prst="rect">
            <a:avLst/>
          </a:prstGeom>
        </p:spPr>
      </p:pic>
      <p:pic>
        <p:nvPicPr>
          <p:cNvPr id="3" name="Picture 2" descr="200807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657600"/>
            <a:ext cx="3901440" cy="2926080"/>
          </a:xfrm>
          <a:prstGeom prst="rect">
            <a:avLst/>
          </a:prstGeom>
        </p:spPr>
      </p:pic>
      <p:pic>
        <p:nvPicPr>
          <p:cNvPr id="4" name="Picture 3" descr="20080715(00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42560" y="3505200"/>
            <a:ext cx="3901440" cy="292608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080715(00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505200"/>
            <a:ext cx="3901440" cy="2926080"/>
          </a:xfrm>
          <a:prstGeom prst="rect">
            <a:avLst/>
          </a:prstGeom>
        </p:spPr>
      </p:pic>
      <p:pic>
        <p:nvPicPr>
          <p:cNvPr id="5" name="Picture 4" descr="200807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57200"/>
            <a:ext cx="3901440" cy="2926080"/>
          </a:xfrm>
          <a:prstGeom prst="rect">
            <a:avLst/>
          </a:prstGeom>
        </p:spPr>
      </p:pic>
      <p:pic>
        <p:nvPicPr>
          <p:cNvPr id="6" name="Picture 5" descr="20080715(00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457200"/>
            <a:ext cx="3901440" cy="292608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80715.jpg"/>
          <p:cNvPicPr>
            <a:picLocks noChangeAspect="1"/>
          </p:cNvPicPr>
          <p:nvPr/>
        </p:nvPicPr>
        <p:blipFill>
          <a:blip r:embed="rId2" cstate="print"/>
          <a:srcRect l="49038" t="19231"/>
          <a:stretch>
            <a:fillRect/>
          </a:stretch>
        </p:blipFill>
        <p:spPr>
          <a:xfrm>
            <a:off x="5105400" y="1524000"/>
            <a:ext cx="2692400" cy="3200400"/>
          </a:xfrm>
          <a:prstGeom prst="rect">
            <a:avLst/>
          </a:prstGeom>
        </p:spPr>
      </p:pic>
      <p:pic>
        <p:nvPicPr>
          <p:cNvPr id="3" name="Picture 2" descr="200807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752600"/>
            <a:ext cx="3901440" cy="292608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10800000" flipV="1">
            <a:off x="6324600" y="2438400"/>
            <a:ext cx="1752600" cy="990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924800" y="2286000"/>
            <a:ext cx="8997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Aspirated</a:t>
            </a:r>
          </a:p>
          <a:p>
            <a:r>
              <a:rPr lang="en-US" sz="1400" b="1" dirty="0"/>
              <a:t>Serous</a:t>
            </a:r>
          </a:p>
          <a:p>
            <a:r>
              <a:rPr lang="en-US" sz="1400" b="1" dirty="0"/>
              <a:t>Fluid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1326" y="533400"/>
            <a:ext cx="3446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Follow up of the patient was done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Every 2 months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0" y="1371600"/>
            <a:ext cx="3833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 specially designed diabetic foot with </a:t>
            </a:r>
          </a:p>
          <a:p>
            <a:pPr algn="ctr"/>
            <a:r>
              <a:rPr lang="en-US" dirty="0"/>
              <a:t>Diabetic insole was applied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819400"/>
            <a:ext cx="269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Last study on   24/02/2016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3505200"/>
            <a:ext cx="4225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Ankle /Brachial index on the right side 0.78</a:t>
            </a:r>
          </a:p>
          <a:p>
            <a:r>
              <a:rPr lang="en-US" dirty="0"/>
              <a:t>                                       on the left side   0.86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4419600"/>
            <a:ext cx="3562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tcpO2    on the right side  89 mm Hg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5029200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HbA1c  7.4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200" y="5029200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  26%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2200" y="5715000"/>
            <a:ext cx="4087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Liver enzymes remained 2-3 fold elevated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0" y="2133600"/>
            <a:ext cx="3346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oral anticoagulation was given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607168" y="685800"/>
            <a:ext cx="75677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Registered Diabetic foot referred to the center of Diabetes and endocrinology</a:t>
            </a:r>
          </a:p>
          <a:p>
            <a:pPr algn="ctr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Cairo University Hospital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2422525" y="1712913"/>
            <a:ext cx="38232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From November 2009 to October 2012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717925" y="2551113"/>
            <a:ext cx="122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211 cases</a:t>
            </a:r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 flipH="1">
            <a:off x="1371600" y="3048000"/>
            <a:ext cx="2590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746125" y="4151313"/>
            <a:ext cx="136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24 cases </a:t>
            </a:r>
          </a:p>
          <a:p>
            <a:r>
              <a:rPr lang="en-US"/>
              <a:t>Angioplasty</a:t>
            </a:r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 flipH="1">
            <a:off x="533400" y="50292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212725" y="5748338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2 cases</a:t>
            </a:r>
          </a:p>
          <a:p>
            <a:r>
              <a:rPr lang="en-US" sz="1200" b="1"/>
              <a:t>With stenting</a:t>
            </a:r>
          </a:p>
        </p:txBody>
      </p:sp>
      <p:sp>
        <p:nvSpPr>
          <p:cNvPr id="72713" name="Line 9"/>
          <p:cNvSpPr>
            <a:spLocks noChangeShapeType="1"/>
          </p:cNvSpPr>
          <p:nvPr/>
        </p:nvSpPr>
        <p:spPr bwMode="auto">
          <a:xfrm>
            <a:off x="1600200" y="50292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2041525" y="5748338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22 cases </a:t>
            </a:r>
          </a:p>
          <a:p>
            <a:r>
              <a:rPr lang="en-US" sz="1200" b="1"/>
              <a:t>With no stenting</a:t>
            </a:r>
          </a:p>
        </p:txBody>
      </p:sp>
      <p:sp>
        <p:nvSpPr>
          <p:cNvPr id="72715" name="Line 11"/>
          <p:cNvSpPr>
            <a:spLocks noChangeShapeType="1"/>
          </p:cNvSpPr>
          <p:nvPr/>
        </p:nvSpPr>
        <p:spPr bwMode="auto">
          <a:xfrm>
            <a:off x="4114800" y="31242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3962400" y="4114800"/>
            <a:ext cx="1314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8 cases </a:t>
            </a:r>
          </a:p>
          <a:p>
            <a:r>
              <a:rPr lang="en-US"/>
              <a:t>amputation</a:t>
            </a:r>
          </a:p>
        </p:txBody>
      </p:sp>
      <p:sp>
        <p:nvSpPr>
          <p:cNvPr id="72717" name="Line 13"/>
          <p:cNvSpPr>
            <a:spLocks noChangeShapeType="1"/>
          </p:cNvSpPr>
          <p:nvPr/>
        </p:nvSpPr>
        <p:spPr bwMode="auto">
          <a:xfrm flipH="1">
            <a:off x="3886200" y="48006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3413125" y="5291138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/>
              <a:t>3 cases </a:t>
            </a:r>
          </a:p>
          <a:p>
            <a:pPr algn="ctr"/>
            <a:r>
              <a:rPr lang="en-US" sz="1200" b="1"/>
              <a:t>Toe amputation</a:t>
            </a:r>
          </a:p>
        </p:txBody>
      </p:sp>
      <p:sp>
        <p:nvSpPr>
          <p:cNvPr id="72719" name="Line 15"/>
          <p:cNvSpPr>
            <a:spLocks noChangeShapeType="1"/>
          </p:cNvSpPr>
          <p:nvPr/>
        </p:nvSpPr>
        <p:spPr bwMode="auto">
          <a:xfrm>
            <a:off x="4572000" y="4800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4860925" y="5214938"/>
            <a:ext cx="10064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2 cases</a:t>
            </a:r>
          </a:p>
          <a:p>
            <a:r>
              <a:rPr lang="en-US" sz="1200" b="1"/>
              <a:t>Mid tarsal</a:t>
            </a:r>
          </a:p>
          <a:p>
            <a:r>
              <a:rPr lang="en-US" sz="1200" b="1"/>
              <a:t>amputation</a:t>
            </a:r>
          </a:p>
        </p:txBody>
      </p:sp>
      <p:sp>
        <p:nvSpPr>
          <p:cNvPr id="72721" name="Line 17"/>
          <p:cNvSpPr>
            <a:spLocks noChangeShapeType="1"/>
          </p:cNvSpPr>
          <p:nvPr/>
        </p:nvSpPr>
        <p:spPr bwMode="auto">
          <a:xfrm>
            <a:off x="4724400" y="4724400"/>
            <a:ext cx="1447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6003925" y="5214938"/>
            <a:ext cx="194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/>
              <a:t>3 cases with below knee</a:t>
            </a:r>
          </a:p>
          <a:p>
            <a:pPr algn="ctr"/>
            <a:r>
              <a:rPr lang="en-US" sz="1200" b="1"/>
              <a:t>amputation</a:t>
            </a:r>
          </a:p>
        </p:txBody>
      </p:sp>
      <p:sp>
        <p:nvSpPr>
          <p:cNvPr id="72723" name="Line 19"/>
          <p:cNvSpPr>
            <a:spLocks noChangeShapeType="1"/>
          </p:cNvSpPr>
          <p:nvPr/>
        </p:nvSpPr>
        <p:spPr bwMode="auto">
          <a:xfrm>
            <a:off x="4267200" y="3048000"/>
            <a:ext cx="167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5562600" y="4038600"/>
            <a:ext cx="103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6 cases </a:t>
            </a:r>
          </a:p>
          <a:p>
            <a:r>
              <a:rPr lang="en-US"/>
              <a:t>Bypass</a:t>
            </a:r>
          </a:p>
        </p:txBody>
      </p:sp>
      <p:sp>
        <p:nvSpPr>
          <p:cNvPr id="72725" name="Line 21"/>
          <p:cNvSpPr>
            <a:spLocks noChangeShapeType="1"/>
          </p:cNvSpPr>
          <p:nvPr/>
        </p:nvSpPr>
        <p:spPr bwMode="auto">
          <a:xfrm>
            <a:off x="4495800" y="2971800"/>
            <a:ext cx="3352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726" name="Text Box 22"/>
          <p:cNvSpPr txBox="1">
            <a:spLocks noChangeArrowheads="1"/>
          </p:cNvSpPr>
          <p:nvPr/>
        </p:nvSpPr>
        <p:spPr bwMode="auto">
          <a:xfrm>
            <a:off x="7375525" y="4151313"/>
            <a:ext cx="146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173 cases</a:t>
            </a:r>
          </a:p>
          <a:p>
            <a:r>
              <a:rPr lang="en-US"/>
              <a:t>conservative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/>
      <p:bldP spid="72708" grpId="0"/>
      <p:bldP spid="72709" grpId="0" animBg="1"/>
      <p:bldP spid="72710" grpId="0"/>
      <p:bldP spid="72711" grpId="0" animBg="1"/>
      <p:bldP spid="72712" grpId="0"/>
      <p:bldP spid="72713" grpId="0" animBg="1"/>
      <p:bldP spid="72714" grpId="0"/>
      <p:bldP spid="72715" grpId="0" animBg="1"/>
      <p:bldP spid="72715" grpId="1" animBg="1"/>
      <p:bldP spid="72716" grpId="0"/>
      <p:bldP spid="72716" grpId="1"/>
      <p:bldP spid="72717" grpId="0" animBg="1"/>
      <p:bldP spid="72718" grpId="0"/>
      <p:bldP spid="72719" grpId="0" animBg="1"/>
      <p:bldP spid="72719" grpId="1" animBg="1"/>
      <p:bldP spid="72720" grpId="0"/>
      <p:bldP spid="72720" grpId="1"/>
      <p:bldP spid="72721" grpId="0" animBg="1"/>
      <p:bldP spid="72722" grpId="0"/>
      <p:bldP spid="72723" grpId="0" animBg="1"/>
      <p:bldP spid="72723" grpId="1" animBg="1"/>
      <p:bldP spid="72724" grpId="0"/>
      <p:bldP spid="72724" grpId="1"/>
      <p:bldP spid="72725" grpId="0" animBg="1"/>
      <p:bldP spid="727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080205(00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3901440" cy="2926080"/>
          </a:xfrm>
          <a:prstGeom prst="rect">
            <a:avLst/>
          </a:prstGeom>
        </p:spPr>
      </p:pic>
      <p:pic>
        <p:nvPicPr>
          <p:cNvPr id="6" name="Picture 5" descr="200803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57200"/>
            <a:ext cx="3901440" cy="2926080"/>
          </a:xfrm>
          <a:prstGeom prst="rect">
            <a:avLst/>
          </a:prstGeom>
        </p:spPr>
      </p:pic>
      <p:pic>
        <p:nvPicPr>
          <p:cNvPr id="7" name="Picture 3" descr="DSC02821"/>
          <p:cNvPicPr>
            <a:picLocks noChangeAspect="1" noChangeArrowheads="1"/>
          </p:cNvPicPr>
          <p:nvPr/>
        </p:nvPicPr>
        <p:blipFill>
          <a:blip r:embed="rId4" cstate="print"/>
          <a:srcRect t="10884" r="18368"/>
          <a:stretch>
            <a:fillRect/>
          </a:stretch>
        </p:blipFill>
        <p:spPr bwMode="auto">
          <a:xfrm>
            <a:off x="2362200" y="3886200"/>
            <a:ext cx="3048000" cy="249555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A0F4E3-ACDB-BA69-C0AB-03DDD9AE34CF}"/>
              </a:ext>
            </a:extLst>
          </p:cNvPr>
          <p:cNvSpPr txBox="1"/>
          <p:nvPr/>
        </p:nvSpPr>
        <p:spPr>
          <a:xfrm>
            <a:off x="5943600" y="4953000"/>
            <a:ext cx="12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Left Foot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311911-B4D2-48DE-1A79-301C9FBCF294}"/>
              </a:ext>
            </a:extLst>
          </p:cNvPr>
          <p:cNvSpPr txBox="1"/>
          <p:nvPr/>
        </p:nvSpPr>
        <p:spPr>
          <a:xfrm>
            <a:off x="2133600" y="685800"/>
            <a:ext cx="117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Right Foot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4D44DF-A575-D1A7-57B9-A9BE25517C2E}"/>
              </a:ext>
            </a:extLst>
          </p:cNvPr>
          <p:cNvSpPr txBox="1"/>
          <p:nvPr/>
        </p:nvSpPr>
        <p:spPr>
          <a:xfrm>
            <a:off x="4419600" y="1289483"/>
            <a:ext cx="1144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Right Foot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990600"/>
            <a:ext cx="520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Recommendation  from the vascular Medicine group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905000"/>
            <a:ext cx="480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integration with the department of Surgery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2362200"/>
            <a:ext cx="2703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?? Special dedicated group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5867400"/>
            <a:ext cx="5052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Recording of Data  including follow up and repeated</a:t>
            </a:r>
          </a:p>
          <a:p>
            <a:r>
              <a:rPr lang="en-US" dirty="0"/>
              <a:t>Hemodynamic evaluation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2971800"/>
            <a:ext cx="2565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?? Micro vascular surgery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3962400"/>
            <a:ext cx="3574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Neurophysiology</a:t>
            </a:r>
          </a:p>
          <a:p>
            <a:r>
              <a:rPr lang="en-US" dirty="0"/>
              <a:t>Physiology</a:t>
            </a:r>
          </a:p>
          <a:p>
            <a:r>
              <a:rPr lang="en-US" dirty="0"/>
              <a:t>Orthopedic Surgery</a:t>
            </a:r>
          </a:p>
          <a:p>
            <a:r>
              <a:rPr lang="en-US" dirty="0"/>
              <a:t>Physical Medicine and rehabilitation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5257800"/>
            <a:ext cx="615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Introduction of the foot pressure detection devices ( in process)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3429000"/>
            <a:ext cx="3585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Integration with other departments: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p9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1971675" cy="1479550"/>
          </a:xfrm>
          <a:prstGeom prst="rect">
            <a:avLst/>
          </a:prstGeom>
          <a:noFill/>
        </p:spPr>
      </p:pic>
      <p:pic>
        <p:nvPicPr>
          <p:cNvPr id="3" name="Picture 3" descr="DSC024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219200"/>
            <a:ext cx="2784475" cy="2087983"/>
          </a:xfrm>
          <a:prstGeom prst="rect">
            <a:avLst/>
          </a:prstGeom>
          <a:noFill/>
        </p:spPr>
      </p:pic>
      <p:pic>
        <p:nvPicPr>
          <p:cNvPr id="4" name="Picture 2" descr="DSC028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962400"/>
            <a:ext cx="2895600" cy="21717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81400" y="457200"/>
            <a:ext cx="200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Special thanks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371600"/>
            <a:ext cx="2769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Plain X ray Foot was normal</a:t>
            </a:r>
          </a:p>
        </p:txBody>
      </p:sp>
      <p:pic>
        <p:nvPicPr>
          <p:cNvPr id="5" name="Picture 4" descr="DSC031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2800" y="2971800"/>
            <a:ext cx="4470400" cy="3352800"/>
          </a:xfrm>
          <a:prstGeom prst="rect">
            <a:avLst/>
          </a:prstGeom>
        </p:spPr>
      </p:pic>
      <p:pic>
        <p:nvPicPr>
          <p:cNvPr id="6" name="Picture 5" descr="DSC031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71800"/>
            <a:ext cx="4498200" cy="33736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48600" y="57150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00400" y="58674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samiha saeid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1905000" y="685800"/>
            <a:ext cx="5181600" cy="45590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5334000"/>
            <a:ext cx="6100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Digital </a:t>
            </a:r>
            <a:r>
              <a:rPr lang="en-US" dirty="0" err="1"/>
              <a:t>plethysmography</a:t>
            </a:r>
            <a:r>
              <a:rPr lang="en-US" dirty="0"/>
              <a:t> was severely affected on the right side</a:t>
            </a:r>
          </a:p>
          <a:p>
            <a:r>
              <a:rPr lang="en-US" dirty="0"/>
              <a:t>Toe pressure of 12 mm Hg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6096000"/>
            <a:ext cx="3839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Transcutaneous</a:t>
            </a:r>
            <a:r>
              <a:rPr lang="en-US" dirty="0"/>
              <a:t> O2 at 40 C = 17 mm hg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0"/>
            <a:ext cx="4527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Hemodynamic evaluation of the vascular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0080324114922750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76350" y="823913"/>
            <a:ext cx="6591300" cy="52720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95400" y="838200"/>
            <a:ext cx="55626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" y="3886200"/>
            <a:ext cx="5562600" cy="1828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990600"/>
            <a:ext cx="34833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Blood pressure was controlled with</a:t>
            </a:r>
          </a:p>
          <a:p>
            <a:endParaRPr lang="en-US" dirty="0"/>
          </a:p>
          <a:p>
            <a:r>
              <a:rPr lang="en-US" dirty="0" err="1"/>
              <a:t>Coversyl</a:t>
            </a:r>
            <a:r>
              <a:rPr lang="en-US" dirty="0"/>
              <a:t> 4 mg</a:t>
            </a:r>
          </a:p>
          <a:p>
            <a:r>
              <a:rPr lang="en-US" dirty="0" err="1"/>
              <a:t>Norvasc</a:t>
            </a:r>
            <a:r>
              <a:rPr lang="en-US" dirty="0"/>
              <a:t> 5 mg</a:t>
            </a:r>
          </a:p>
          <a:p>
            <a:r>
              <a:rPr lang="en-US" dirty="0" err="1"/>
              <a:t>Natrilix</a:t>
            </a:r>
            <a:r>
              <a:rPr lang="en-US" dirty="0"/>
              <a:t> SR one tablet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2895600"/>
            <a:ext cx="4846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Blood sugar was controlled with </a:t>
            </a:r>
            <a:r>
              <a:rPr lang="en-US" dirty="0" err="1"/>
              <a:t>Actrapid</a:t>
            </a:r>
            <a:r>
              <a:rPr lang="en-US" dirty="0"/>
              <a:t> /8 hours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3886200"/>
            <a:ext cx="2320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Effox</a:t>
            </a:r>
            <a:r>
              <a:rPr lang="en-US" dirty="0"/>
              <a:t> 20 mg/12 hours</a:t>
            </a:r>
          </a:p>
          <a:p>
            <a:r>
              <a:rPr lang="en-US" dirty="0" err="1"/>
              <a:t>Vastarel</a:t>
            </a:r>
            <a:r>
              <a:rPr lang="en-US" dirty="0"/>
              <a:t>  MR /12 hours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4724400"/>
            <a:ext cx="204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Clexan</a:t>
            </a:r>
            <a:r>
              <a:rPr lang="en-US" dirty="0"/>
              <a:t> 40/12 hours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2200" y="5410200"/>
            <a:ext cx="5930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Clindamycin</a:t>
            </a:r>
            <a:r>
              <a:rPr lang="en-US" dirty="0"/>
              <a:t> and </a:t>
            </a:r>
            <a:r>
              <a:rPr lang="en-US" dirty="0" err="1"/>
              <a:t>Tavanic</a:t>
            </a:r>
            <a:r>
              <a:rPr lang="en-US" dirty="0"/>
              <a:t> 500 mg ( added according to culture)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7800" y="3505200"/>
            <a:ext cx="2500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Other drug were added 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6200" y="304800"/>
            <a:ext cx="1896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14400"/>
            <a:ext cx="4403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After Two week of satisfactory control of the </a:t>
            </a:r>
          </a:p>
          <a:p>
            <a:pPr algn="ctr"/>
            <a:r>
              <a:rPr lang="en-US" dirty="0"/>
              <a:t>Medical condition: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0" y="2514600"/>
            <a:ext cx="3793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decision to </a:t>
            </a:r>
            <a:r>
              <a:rPr lang="en-US" dirty="0" err="1"/>
              <a:t>revascularise</a:t>
            </a:r>
            <a:r>
              <a:rPr lang="en-US" dirty="0"/>
              <a:t> the limb</a:t>
            </a:r>
          </a:p>
          <a:p>
            <a:r>
              <a:rPr lang="en-US" dirty="0"/>
              <a:t>Due to the presence of clear evidence </a:t>
            </a:r>
          </a:p>
          <a:p>
            <a:r>
              <a:rPr lang="en-US" dirty="0"/>
              <a:t>Of critical leg ischemia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967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l="14815"/>
          <a:stretch>
            <a:fillRect/>
          </a:stretch>
        </p:blipFill>
        <p:spPr>
          <a:xfrm>
            <a:off x="304800" y="3352800"/>
            <a:ext cx="1752600" cy="2743200"/>
          </a:xfrm>
          <a:prstGeom prst="rect">
            <a:avLst/>
          </a:prstGeom>
        </p:spPr>
      </p:pic>
      <p:pic>
        <p:nvPicPr>
          <p:cNvPr id="3" name="Picture 2" descr="DSC02967.JPG"/>
          <p:cNvPicPr>
            <a:picLocks noChangeAspect="1"/>
          </p:cNvPicPr>
          <p:nvPr/>
        </p:nvPicPr>
        <p:blipFill>
          <a:blip r:embed="rId3" cstate="print">
            <a:lum bright="-20000"/>
          </a:blip>
          <a:srcRect l="16000"/>
          <a:stretch>
            <a:fillRect/>
          </a:stretch>
        </p:blipFill>
        <p:spPr>
          <a:xfrm>
            <a:off x="7086600" y="228600"/>
            <a:ext cx="1600200" cy="2540000"/>
          </a:xfrm>
          <a:prstGeom prst="rect">
            <a:avLst/>
          </a:prstGeom>
        </p:spPr>
      </p:pic>
      <p:pic>
        <p:nvPicPr>
          <p:cNvPr id="4" name="Picture 3" descr="DSC02965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rcRect l="14815"/>
          <a:stretch>
            <a:fillRect/>
          </a:stretch>
        </p:blipFill>
        <p:spPr>
          <a:xfrm>
            <a:off x="304800" y="152400"/>
            <a:ext cx="1752600" cy="2743200"/>
          </a:xfrm>
          <a:prstGeom prst="rect">
            <a:avLst/>
          </a:prstGeom>
        </p:spPr>
      </p:pic>
      <p:pic>
        <p:nvPicPr>
          <p:cNvPr id="5" name="Picture 4" descr="DSC02964.JPG"/>
          <p:cNvPicPr>
            <a:picLocks noChangeAspect="1"/>
          </p:cNvPicPr>
          <p:nvPr/>
        </p:nvPicPr>
        <p:blipFill>
          <a:blip r:embed="rId5" cstate="print">
            <a:lum bright="-10000"/>
          </a:blip>
          <a:srcRect l="15385"/>
          <a:stretch>
            <a:fillRect/>
          </a:stretch>
        </p:blipFill>
        <p:spPr>
          <a:xfrm>
            <a:off x="4724400" y="127000"/>
            <a:ext cx="1676400" cy="2641600"/>
          </a:xfrm>
          <a:prstGeom prst="rect">
            <a:avLst/>
          </a:prstGeom>
        </p:spPr>
      </p:pic>
      <p:pic>
        <p:nvPicPr>
          <p:cNvPr id="6" name="Picture 5" descr="DSC02966.JPG"/>
          <p:cNvPicPr>
            <a:picLocks noChangeAspect="1"/>
          </p:cNvPicPr>
          <p:nvPr/>
        </p:nvPicPr>
        <p:blipFill>
          <a:blip r:embed="rId6" cstate="print">
            <a:lum bright="-10000"/>
          </a:blip>
          <a:srcRect l="15238"/>
          <a:stretch>
            <a:fillRect/>
          </a:stretch>
        </p:blipFill>
        <p:spPr>
          <a:xfrm>
            <a:off x="2590800" y="152400"/>
            <a:ext cx="1695450" cy="2667000"/>
          </a:xfrm>
          <a:prstGeom prst="rect">
            <a:avLst/>
          </a:prstGeom>
        </p:spPr>
      </p:pic>
      <p:pic>
        <p:nvPicPr>
          <p:cNvPr id="7" name="Picture 6" descr="DSC02958.JPG"/>
          <p:cNvPicPr>
            <a:picLocks noChangeAspect="1"/>
          </p:cNvPicPr>
          <p:nvPr/>
        </p:nvPicPr>
        <p:blipFill>
          <a:blip r:embed="rId7" cstate="print">
            <a:lum bright="-10000"/>
          </a:blip>
          <a:srcRect l="26415"/>
          <a:stretch>
            <a:fillRect/>
          </a:stretch>
        </p:blipFill>
        <p:spPr>
          <a:xfrm>
            <a:off x="2971800" y="3352800"/>
            <a:ext cx="1485900" cy="2692400"/>
          </a:xfrm>
          <a:prstGeom prst="rect">
            <a:avLst/>
          </a:prstGeom>
        </p:spPr>
      </p:pic>
      <p:pic>
        <p:nvPicPr>
          <p:cNvPr id="8" name="Picture 7" descr="DSC02955.JPG"/>
          <p:cNvPicPr>
            <a:picLocks noChangeAspect="1"/>
          </p:cNvPicPr>
          <p:nvPr/>
        </p:nvPicPr>
        <p:blipFill>
          <a:blip r:embed="rId8" cstate="print"/>
          <a:srcRect l="18018" b="13513"/>
          <a:stretch>
            <a:fillRect/>
          </a:stretch>
        </p:blipFill>
        <p:spPr>
          <a:xfrm>
            <a:off x="4952999" y="3352800"/>
            <a:ext cx="1841897" cy="2590800"/>
          </a:xfrm>
          <a:prstGeom prst="rect">
            <a:avLst/>
          </a:prstGeom>
        </p:spPr>
      </p:pic>
      <p:pic>
        <p:nvPicPr>
          <p:cNvPr id="9" name="Picture 8" descr="DSC02956.JPG"/>
          <p:cNvPicPr>
            <a:picLocks noChangeAspect="1"/>
          </p:cNvPicPr>
          <p:nvPr/>
        </p:nvPicPr>
        <p:blipFill>
          <a:blip r:embed="rId9" cstate="print">
            <a:lum bright="-40000" contrast="10000"/>
          </a:blip>
          <a:srcRect l="11429"/>
          <a:stretch>
            <a:fillRect/>
          </a:stretch>
        </p:blipFill>
        <p:spPr>
          <a:xfrm>
            <a:off x="7010400" y="3352800"/>
            <a:ext cx="1771650" cy="266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521</Words>
  <Application>Microsoft Office PowerPoint</Application>
  <PresentationFormat>On-screen Show (4:3)</PresentationFormat>
  <Paragraphs>126</Paragraphs>
  <Slides>31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Office Theme</vt:lpstr>
      <vt:lpstr>4_Custom Design</vt:lpstr>
      <vt:lpstr>3_Custom Design</vt:lpstr>
      <vt:lpstr>2_Custom Design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ashmaui</dc:creator>
  <cp:lastModifiedBy>aly ashmaui</cp:lastModifiedBy>
  <cp:revision>73</cp:revision>
  <dcterms:created xsi:type="dcterms:W3CDTF">2010-04-05T20:39:10Z</dcterms:created>
  <dcterms:modified xsi:type="dcterms:W3CDTF">2024-05-30T12:04:32Z</dcterms:modified>
</cp:coreProperties>
</file>